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sldIdLst>
    <p:sldId id="263" r:id="rId5"/>
    <p:sldId id="264" r:id="rId6"/>
    <p:sldId id="270" r:id="rId7"/>
    <p:sldId id="269" r:id="rId8"/>
    <p:sldId id="271" r:id="rId9"/>
    <p:sldId id="272" r:id="rId10"/>
    <p:sldId id="333" r:id="rId11"/>
    <p:sldId id="274" r:id="rId12"/>
    <p:sldId id="27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35" r:id="rId29"/>
    <p:sldId id="321" r:id="rId30"/>
    <p:sldId id="322" r:id="rId31"/>
    <p:sldId id="323" r:id="rId32"/>
    <p:sldId id="334" r:id="rId33"/>
    <p:sldId id="325" r:id="rId34"/>
    <p:sldId id="326" r:id="rId35"/>
    <p:sldId id="327" r:id="rId36"/>
    <p:sldId id="328" r:id="rId37"/>
    <p:sldId id="329" r:id="rId38"/>
    <p:sldId id="330" r:id="rId39"/>
    <p:sldId id="332" r:id="rId40"/>
    <p:sldId id="331" r:id="rId41"/>
    <p:sldId id="26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A8DF"/>
    <a:srgbClr val="01DADF"/>
    <a:srgbClr val="00D6C2"/>
    <a:srgbClr val="00CCB7"/>
    <a:srgbClr val="00BBCA"/>
    <a:srgbClr val="003B49"/>
    <a:srgbClr val="D63A31"/>
    <a:srgbClr val="006E9F"/>
    <a:srgbClr val="D112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44"/>
    <p:restoredTop sz="78479" autoAdjust="0"/>
  </p:normalViewPr>
  <p:slideViewPr>
    <p:cSldViewPr snapToGrid="0" snapToObjects="1">
      <p:cViewPr varScale="1">
        <p:scale>
          <a:sx n="87" d="100"/>
          <a:sy n="87" d="100"/>
        </p:scale>
        <p:origin x="172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dirty="0"/>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100"/>
              <a:buNone/>
            </a:pPr>
            <a:r>
              <a:rPr lang="en-US" sz="1200" dirty="0">
                <a:solidFill>
                  <a:srgbClr val="000000"/>
                </a:solidFill>
                <a:latin typeface="Calibri"/>
                <a:ea typeface="Calibri"/>
                <a:cs typeface="Calibri"/>
                <a:sym typeface="Calibri"/>
              </a:rPr>
              <a:t>How does More4apps do that?</a:t>
            </a:r>
            <a:endParaRPr lang="en-US" sz="1200" dirty="0">
              <a:latin typeface="Calibri"/>
              <a:ea typeface="Calibri"/>
              <a:cs typeface="Calibri"/>
              <a:sym typeface="Calibri"/>
            </a:endParaRPr>
          </a:p>
          <a:p>
            <a:pPr marL="0" lvl="0" indent="0" algn="l" rtl="0">
              <a:lnSpc>
                <a:spcPct val="107000"/>
              </a:lnSpc>
              <a:spcBef>
                <a:spcPts val="800"/>
              </a:spcBef>
              <a:spcAft>
                <a:spcPts val="0"/>
              </a:spcAft>
              <a:buSzPts val="1100"/>
              <a:buNone/>
            </a:pPr>
            <a:r>
              <a:rPr lang="en-US" sz="1200" dirty="0">
                <a:solidFill>
                  <a:srgbClr val="000000"/>
                </a:solidFill>
                <a:latin typeface="Calibri"/>
                <a:ea typeface="Calibri"/>
                <a:cs typeface="Calibri"/>
                <a:sym typeface="Calibri"/>
              </a:rPr>
              <a:t>To answer that let’s look a bit at the general problem with ERP systems.</a:t>
            </a:r>
            <a:endParaRPr lang="en-US" dirty="0"/>
          </a:p>
          <a:p>
            <a:pPr marL="0" lvl="0" indent="0" algn="l" rtl="0">
              <a:lnSpc>
                <a:spcPct val="107000"/>
              </a:lnSpc>
              <a:spcBef>
                <a:spcPts val="800"/>
              </a:spcBef>
              <a:spcAft>
                <a:spcPts val="0"/>
              </a:spcAft>
              <a:buSzPts val="1100"/>
              <a:buNone/>
            </a:pPr>
            <a:r>
              <a:rPr lang="en-US" sz="1200" dirty="0">
                <a:solidFill>
                  <a:srgbClr val="000000"/>
                </a:solidFill>
                <a:latin typeface="Calibri"/>
                <a:ea typeface="Calibri"/>
                <a:cs typeface="Calibri"/>
                <a:sym typeface="Calibri"/>
              </a:rPr>
              <a:t>&lt;CLICK&gt;</a:t>
            </a:r>
            <a:endParaRPr lang="en-US" sz="1200" dirty="0">
              <a:latin typeface="Calibri"/>
              <a:ea typeface="Calibri"/>
              <a:cs typeface="Calibri"/>
              <a:sym typeface="Calibri"/>
            </a:endParaRPr>
          </a:p>
          <a:p>
            <a:pPr marL="180340" lvl="0" indent="-180340" algn="l" rtl="0">
              <a:lnSpc>
                <a:spcPct val="107000"/>
              </a:lnSpc>
              <a:spcBef>
                <a:spcPts val="800"/>
              </a:spcBef>
              <a:spcAft>
                <a:spcPts val="0"/>
              </a:spcAft>
              <a:buSzPts val="1100"/>
              <a:buChar char="●"/>
            </a:pPr>
            <a:r>
              <a:rPr lang="en-US" sz="1200" dirty="0">
                <a:solidFill>
                  <a:srgbClr val="000000"/>
                </a:solidFill>
                <a:latin typeface="Calibri"/>
                <a:ea typeface="Calibri"/>
                <a:cs typeface="Calibri"/>
                <a:sym typeface="Calibri"/>
              </a:rPr>
              <a:t>They all work well when they have a complete picture of the business.</a:t>
            </a:r>
            <a:endParaRPr lang="en-US" sz="1200" dirty="0">
              <a:latin typeface="Calibri"/>
              <a:ea typeface="Calibri"/>
              <a:cs typeface="Calibri"/>
              <a:sym typeface="Calibri"/>
            </a:endParaRPr>
          </a:p>
          <a:p>
            <a:pPr marL="180340" lvl="0" indent="-180340" algn="l" rtl="0">
              <a:lnSpc>
                <a:spcPct val="107000"/>
              </a:lnSpc>
              <a:spcBef>
                <a:spcPts val="800"/>
              </a:spcBef>
              <a:spcAft>
                <a:spcPts val="0"/>
              </a:spcAft>
              <a:buSzPts val="1100"/>
              <a:buChar char="●"/>
            </a:pPr>
            <a:r>
              <a:rPr lang="en-US" sz="1200" dirty="0">
                <a:solidFill>
                  <a:srgbClr val="000000"/>
                </a:solidFill>
                <a:latin typeface="Calibri"/>
                <a:ea typeface="Calibri"/>
                <a:cs typeface="Calibri"/>
                <a:sym typeface="Calibri"/>
              </a:rPr>
              <a:t>But that means the data you get out is only as good as the data you put in.</a:t>
            </a:r>
            <a:endParaRPr lang="en-US" sz="1200" dirty="0">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endParaRPr lang="en-US" sz="1200"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r>
              <a:rPr lang="en-US" sz="1200" dirty="0">
                <a:solidFill>
                  <a:srgbClr val="000000"/>
                </a:solidFill>
                <a:latin typeface="Calibri"/>
                <a:ea typeface="Calibri"/>
                <a:cs typeface="Calibri"/>
                <a:sym typeface="Calibri"/>
              </a:rPr>
              <a:t>&lt;CLICK&gt;</a:t>
            </a:r>
            <a:endParaRPr lang="en-US" sz="1200" dirty="0">
              <a:latin typeface="Calibri"/>
              <a:ea typeface="Calibri"/>
              <a:cs typeface="Calibri"/>
              <a:sym typeface="Calibri"/>
            </a:endParaRPr>
          </a:p>
          <a:p>
            <a:pPr marL="0" lvl="0" indent="0" algn="l" rtl="0">
              <a:lnSpc>
                <a:spcPct val="107000"/>
              </a:lnSpc>
              <a:spcBef>
                <a:spcPts val="800"/>
              </a:spcBef>
              <a:spcAft>
                <a:spcPts val="0"/>
              </a:spcAft>
              <a:buSzPts val="1100"/>
              <a:buNone/>
            </a:pPr>
            <a:r>
              <a:rPr lang="en-US" sz="1200" dirty="0">
                <a:solidFill>
                  <a:srgbClr val="000000"/>
                </a:solidFill>
                <a:latin typeface="Calibri"/>
                <a:ea typeface="Calibri"/>
                <a:cs typeface="Calibri"/>
                <a:sym typeface="Calibri"/>
              </a:rPr>
              <a:t>Oracle is no different in that respect.</a:t>
            </a:r>
            <a:endParaRPr lang="en-US" sz="1200" dirty="0">
              <a:latin typeface="Calibri"/>
              <a:ea typeface="Calibri"/>
              <a:cs typeface="Calibri"/>
              <a:sym typeface="Calibri"/>
            </a:endParaRPr>
          </a:p>
          <a:p>
            <a:pPr marL="0" lvl="0" indent="0" algn="l" rtl="0">
              <a:lnSpc>
                <a:spcPct val="107000"/>
              </a:lnSpc>
              <a:spcBef>
                <a:spcPts val="800"/>
              </a:spcBef>
              <a:spcAft>
                <a:spcPts val="0"/>
              </a:spcAft>
              <a:buSzPts val="1100"/>
              <a:buNone/>
            </a:pPr>
            <a:r>
              <a:rPr lang="en-US" sz="1200" dirty="0">
                <a:solidFill>
                  <a:srgbClr val="000000"/>
                </a:solidFill>
                <a:latin typeface="Calibri"/>
                <a:ea typeface="Calibri"/>
                <a:cs typeface="Calibri"/>
                <a:sym typeface="Calibri"/>
              </a:rPr>
              <a:t>Data quality is key.</a:t>
            </a:r>
            <a:endParaRPr lang="en-US" dirty="0"/>
          </a:p>
          <a:p>
            <a:pPr marL="0" lvl="0" indent="0" algn="l" rtl="0">
              <a:lnSpc>
                <a:spcPct val="107000"/>
              </a:lnSpc>
              <a:spcBef>
                <a:spcPts val="800"/>
              </a:spcBef>
              <a:spcAft>
                <a:spcPts val="0"/>
              </a:spcAft>
              <a:buSzPts val="1100"/>
              <a:buNone/>
            </a:pPr>
            <a:r>
              <a:rPr lang="en-US" sz="1200" dirty="0">
                <a:solidFill>
                  <a:srgbClr val="000000"/>
                </a:solidFill>
                <a:latin typeface="Calibri"/>
                <a:ea typeface="Calibri"/>
                <a:cs typeface="Calibri"/>
                <a:sym typeface="Calibri"/>
              </a:rPr>
              <a:t>And the speed of data gathering can become a real bottleneck.</a:t>
            </a:r>
            <a:endParaRPr lang="en-US" dirty="0"/>
          </a:p>
          <a:p>
            <a:pPr marL="0" lvl="0" indent="0" algn="l" rtl="0">
              <a:lnSpc>
                <a:spcPct val="107000"/>
              </a:lnSpc>
              <a:spcBef>
                <a:spcPts val="800"/>
              </a:spcBef>
              <a:spcAft>
                <a:spcPts val="0"/>
              </a:spcAft>
              <a:buSzPts val="1100"/>
              <a:buNone/>
            </a:pPr>
            <a:endParaRPr lang="en-US" sz="1200"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r>
              <a:rPr lang="en-US" sz="1200" dirty="0">
                <a:solidFill>
                  <a:srgbClr val="000000"/>
                </a:solidFill>
                <a:latin typeface="Calibri"/>
                <a:ea typeface="Calibri"/>
                <a:cs typeface="Calibri"/>
                <a:sym typeface="Calibri"/>
              </a:rPr>
              <a:t>Organizations have a variety of sources of information and … </a:t>
            </a:r>
            <a:r>
              <a:rPr lang="en-US" sz="1200" i="1" dirty="0">
                <a:solidFill>
                  <a:srgbClr val="000000"/>
                </a:solidFill>
                <a:latin typeface="Calibri"/>
                <a:ea typeface="Calibri"/>
                <a:cs typeface="Calibri"/>
                <a:sym typeface="Calibri"/>
              </a:rPr>
              <a:t>&lt;2 slides&gt; the traditional approach for entering it into the system is </a:t>
            </a:r>
            <a:r>
              <a:rPr lang="en-US" sz="1200" i="1" u="sng" dirty="0">
                <a:solidFill>
                  <a:srgbClr val="000000"/>
                </a:solidFill>
                <a:latin typeface="Calibri"/>
                <a:ea typeface="Calibri"/>
                <a:cs typeface="Calibri"/>
                <a:sym typeface="Calibri"/>
              </a:rPr>
              <a:t>user forms&lt;2 slides&gt;</a:t>
            </a:r>
            <a:endParaRPr lang="en-US" sz="1200" i="1" dirty="0">
              <a:latin typeface="Calibri"/>
              <a:ea typeface="Calibri"/>
              <a:cs typeface="Calibri"/>
              <a:sym typeface="Calibri"/>
            </a:endParaRPr>
          </a:p>
          <a:p>
            <a:pPr marL="158750" lvl="0" indent="0" algn="l" rtl="0">
              <a:lnSpc>
                <a:spcPct val="100000"/>
              </a:lnSpc>
              <a:spcBef>
                <a:spcPts val="800"/>
              </a:spcBef>
              <a:spcAft>
                <a:spcPts val="0"/>
              </a:spcAft>
              <a:buSzPts val="1100"/>
              <a:buNone/>
            </a:pP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4</a:t>
            </a:fld>
            <a:endParaRPr lang="en-US" dirty="0"/>
          </a:p>
        </p:txBody>
      </p:sp>
    </p:spTree>
    <p:extLst>
      <p:ext uri="{BB962C8B-B14F-4D97-AF65-F5344CB8AC3E}">
        <p14:creationId xmlns:p14="http://schemas.microsoft.com/office/powerpoint/2010/main" val="87582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solidFill>
                  <a:schemeClr val="dk1"/>
                </a:solidFill>
              </a:rPr>
              <a:t>For example on some of the most popular applications</a:t>
            </a:r>
          </a:p>
          <a:p>
            <a:pPr marL="914400" lvl="1" indent="-298450" algn="l" rtl="0">
              <a:spcBef>
                <a:spcPts val="0"/>
              </a:spcBef>
              <a:spcAft>
                <a:spcPts val="0"/>
              </a:spcAft>
              <a:buClr>
                <a:schemeClr val="dk1"/>
              </a:buClr>
              <a:buSzPts val="1100"/>
              <a:buChar char="●"/>
            </a:pPr>
            <a:r>
              <a:rPr lang="en-US" dirty="0">
                <a:solidFill>
                  <a:schemeClr val="dk1"/>
                </a:solidFill>
              </a:rPr>
              <a:t>HR – has a big quantity of templates, but most of them are not relevant (localizations, etc.)</a:t>
            </a:r>
          </a:p>
          <a:p>
            <a:pPr marL="914400" lvl="1" indent="-298450" algn="l" rtl="0">
              <a:spcBef>
                <a:spcPts val="0"/>
              </a:spcBef>
              <a:spcAft>
                <a:spcPts val="0"/>
              </a:spcAft>
              <a:buClr>
                <a:schemeClr val="dk1"/>
              </a:buClr>
              <a:buSzPts val="1100"/>
              <a:buChar char="●"/>
            </a:pPr>
            <a:r>
              <a:rPr lang="en-US" dirty="0">
                <a:solidFill>
                  <a:schemeClr val="dk1"/>
                </a:solidFill>
              </a:rPr>
              <a:t>Projects – has 4 templates for budgets, but they are all the same, just different types of budgets (periodic – non-periodic)</a:t>
            </a:r>
          </a:p>
          <a:p>
            <a:pPr marL="914400" lvl="1" indent="-298450" algn="l" rtl="0">
              <a:spcBef>
                <a:spcPts val="0"/>
              </a:spcBef>
              <a:spcAft>
                <a:spcPts val="0"/>
              </a:spcAft>
              <a:buClr>
                <a:schemeClr val="dk1"/>
              </a:buClr>
              <a:buSzPts val="1100"/>
              <a:buChar char="●"/>
            </a:pPr>
            <a:r>
              <a:rPr lang="en-US" dirty="0">
                <a:solidFill>
                  <a:schemeClr val="dk1"/>
                </a:solidFill>
              </a:rPr>
              <a:t>Purchasing – they sound good, but you can’t use them without having some specific modules enabled </a:t>
            </a:r>
          </a:p>
          <a:p>
            <a:pPr marL="914400" lvl="1" indent="-298450" algn="l" rtl="0">
              <a:spcBef>
                <a:spcPts val="0"/>
              </a:spcBef>
              <a:spcAft>
                <a:spcPts val="0"/>
              </a:spcAft>
              <a:buClr>
                <a:schemeClr val="dk1"/>
              </a:buClr>
              <a:buSzPts val="1100"/>
              <a:buChar char="●"/>
            </a:pPr>
            <a:r>
              <a:rPr lang="en-US" dirty="0">
                <a:solidFill>
                  <a:schemeClr val="dk1"/>
                </a:solidFill>
              </a:rPr>
              <a:t>Manufacturing – All the templates are to fix errors on interface tables, not to upload data</a:t>
            </a:r>
          </a:p>
          <a:p>
            <a:pPr marL="914400" lvl="1" indent="-298450" algn="l" rtl="0">
              <a:spcBef>
                <a:spcPts val="0"/>
              </a:spcBef>
              <a:spcAft>
                <a:spcPts val="0"/>
              </a:spcAft>
              <a:buClr>
                <a:schemeClr val="dk1"/>
              </a:buClr>
              <a:buSzPts val="1100"/>
              <a:buChar char="●"/>
            </a:pPr>
            <a:r>
              <a:rPr lang="en-US" dirty="0">
                <a:solidFill>
                  <a:schemeClr val="dk1"/>
                </a:solidFill>
              </a:rPr>
              <a:t>eAM - ?</a:t>
            </a:r>
          </a:p>
          <a:p>
            <a:pPr marL="914400" lvl="1" indent="-298450" algn="l" rtl="0">
              <a:spcBef>
                <a:spcPts val="0"/>
              </a:spcBef>
              <a:spcAft>
                <a:spcPts val="0"/>
              </a:spcAft>
              <a:buClr>
                <a:schemeClr val="dk1"/>
              </a:buClr>
              <a:buSzPts val="1100"/>
              <a:buChar char="●"/>
            </a:pPr>
            <a:r>
              <a:rPr lang="en-US" dirty="0">
                <a:solidFill>
                  <a:schemeClr val="dk1"/>
                </a:solidFill>
              </a:rPr>
              <a:t>Advance pricing - ?</a:t>
            </a:r>
          </a:p>
          <a:p>
            <a:pPr marL="0" lvl="0" indent="0" algn="l" rtl="0">
              <a:spcBef>
                <a:spcPts val="0"/>
              </a:spcBef>
              <a:spcAft>
                <a:spcPts val="0"/>
              </a:spcAft>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16</a:t>
            </a:fld>
            <a:endParaRPr lang="en-US" dirty="0"/>
          </a:p>
        </p:txBody>
      </p:sp>
    </p:spTree>
    <p:extLst>
      <p:ext uri="{BB962C8B-B14F-4D97-AF65-F5344CB8AC3E}">
        <p14:creationId xmlns:p14="http://schemas.microsoft.com/office/powerpoint/2010/main" val="202541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solidFill>
                  <a:schemeClr val="dk1"/>
                </a:solidFill>
              </a:rPr>
              <a:t>For example on some of the most popular applications</a:t>
            </a:r>
          </a:p>
          <a:p>
            <a:pPr marL="914400" lvl="1" indent="-298450" algn="l" rtl="0">
              <a:spcBef>
                <a:spcPts val="0"/>
              </a:spcBef>
              <a:spcAft>
                <a:spcPts val="0"/>
              </a:spcAft>
              <a:buClr>
                <a:schemeClr val="dk1"/>
              </a:buClr>
              <a:buSzPts val="1100"/>
              <a:buChar char="●"/>
            </a:pPr>
            <a:r>
              <a:rPr lang="en-US" dirty="0">
                <a:solidFill>
                  <a:schemeClr val="dk1"/>
                </a:solidFill>
              </a:rPr>
              <a:t>HR – has a big quantity of templates, but most of them are not relevant (localizations, etc.)</a:t>
            </a:r>
          </a:p>
          <a:p>
            <a:pPr marL="914400" lvl="1" indent="-298450" algn="l" rtl="0">
              <a:spcBef>
                <a:spcPts val="0"/>
              </a:spcBef>
              <a:spcAft>
                <a:spcPts val="0"/>
              </a:spcAft>
              <a:buClr>
                <a:schemeClr val="dk1"/>
              </a:buClr>
              <a:buSzPts val="1100"/>
              <a:buChar char="●"/>
            </a:pPr>
            <a:r>
              <a:rPr lang="en-US" dirty="0">
                <a:solidFill>
                  <a:schemeClr val="dk1"/>
                </a:solidFill>
              </a:rPr>
              <a:t>Projects – has 4 templates for budgets, but they are all the same, just different types of budgets (periodic – non-periodic)</a:t>
            </a:r>
          </a:p>
          <a:p>
            <a:pPr marL="914400" lvl="1" indent="-298450" algn="l" rtl="0">
              <a:spcBef>
                <a:spcPts val="0"/>
              </a:spcBef>
              <a:spcAft>
                <a:spcPts val="0"/>
              </a:spcAft>
              <a:buClr>
                <a:schemeClr val="dk1"/>
              </a:buClr>
              <a:buSzPts val="1100"/>
              <a:buChar char="●"/>
            </a:pPr>
            <a:r>
              <a:rPr lang="en-US" dirty="0">
                <a:solidFill>
                  <a:schemeClr val="dk1"/>
                </a:solidFill>
              </a:rPr>
              <a:t>Purchasing – they sound good, but you can’t use them without having some specific modules enabled </a:t>
            </a:r>
          </a:p>
          <a:p>
            <a:pPr marL="914400" lvl="1" indent="-298450" algn="l" rtl="0">
              <a:spcBef>
                <a:spcPts val="0"/>
              </a:spcBef>
              <a:spcAft>
                <a:spcPts val="0"/>
              </a:spcAft>
              <a:buClr>
                <a:schemeClr val="dk1"/>
              </a:buClr>
              <a:buSzPts val="1100"/>
              <a:buChar char="●"/>
            </a:pPr>
            <a:r>
              <a:rPr lang="en-US" dirty="0">
                <a:solidFill>
                  <a:schemeClr val="dk1"/>
                </a:solidFill>
              </a:rPr>
              <a:t>Manufacturing – All the templates are to fix errors on interface tables, not to upload data</a:t>
            </a:r>
          </a:p>
          <a:p>
            <a:pPr marL="914400" lvl="1" indent="-298450" algn="l" rtl="0">
              <a:spcBef>
                <a:spcPts val="0"/>
              </a:spcBef>
              <a:spcAft>
                <a:spcPts val="0"/>
              </a:spcAft>
              <a:buClr>
                <a:schemeClr val="dk1"/>
              </a:buClr>
              <a:buSzPts val="1100"/>
              <a:buChar char="●"/>
            </a:pPr>
            <a:r>
              <a:rPr lang="en-US" dirty="0">
                <a:solidFill>
                  <a:schemeClr val="dk1"/>
                </a:solidFill>
              </a:rPr>
              <a:t>eAM - ?</a:t>
            </a:r>
          </a:p>
          <a:p>
            <a:pPr marL="914400" lvl="1" indent="-298450" algn="l" rtl="0">
              <a:spcBef>
                <a:spcPts val="0"/>
              </a:spcBef>
              <a:spcAft>
                <a:spcPts val="0"/>
              </a:spcAft>
              <a:buClr>
                <a:schemeClr val="dk1"/>
              </a:buClr>
              <a:buSzPts val="1100"/>
              <a:buChar char="●"/>
            </a:pPr>
            <a:r>
              <a:rPr lang="en-US" dirty="0">
                <a:solidFill>
                  <a:schemeClr val="dk1"/>
                </a:solidFill>
              </a:rPr>
              <a:t>Advance pricing - ?</a:t>
            </a:r>
          </a:p>
          <a:p>
            <a:pPr marL="0" lvl="0" indent="0" algn="l" rtl="0">
              <a:spcBef>
                <a:spcPts val="0"/>
              </a:spcBef>
              <a:spcAft>
                <a:spcPts val="0"/>
              </a:spcAft>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17</a:t>
            </a:fld>
            <a:endParaRPr lang="en-US" dirty="0"/>
          </a:p>
        </p:txBody>
      </p:sp>
    </p:spTree>
    <p:extLst>
      <p:ext uri="{BB962C8B-B14F-4D97-AF65-F5344CB8AC3E}">
        <p14:creationId xmlns:p14="http://schemas.microsoft.com/office/powerpoint/2010/main" val="8627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solidFill>
                  <a:schemeClr val="dk1"/>
                </a:solidFill>
              </a:rPr>
              <a:t>For example on some of the most popular applications</a:t>
            </a:r>
          </a:p>
          <a:p>
            <a:pPr marL="914400" lvl="1" indent="-298450" algn="l" rtl="0">
              <a:spcBef>
                <a:spcPts val="0"/>
              </a:spcBef>
              <a:spcAft>
                <a:spcPts val="0"/>
              </a:spcAft>
              <a:buClr>
                <a:schemeClr val="dk1"/>
              </a:buClr>
              <a:buSzPts val="1100"/>
              <a:buChar char="●"/>
            </a:pPr>
            <a:r>
              <a:rPr lang="en-US" dirty="0">
                <a:solidFill>
                  <a:schemeClr val="dk1"/>
                </a:solidFill>
              </a:rPr>
              <a:t>HR – has a big quantity of templates, but most of them are not relevant (localizations, etc.)</a:t>
            </a:r>
          </a:p>
          <a:p>
            <a:pPr marL="914400" lvl="1" indent="-298450" algn="l" rtl="0">
              <a:spcBef>
                <a:spcPts val="0"/>
              </a:spcBef>
              <a:spcAft>
                <a:spcPts val="0"/>
              </a:spcAft>
              <a:buClr>
                <a:schemeClr val="dk1"/>
              </a:buClr>
              <a:buSzPts val="1100"/>
              <a:buChar char="●"/>
            </a:pPr>
            <a:r>
              <a:rPr lang="en-US" dirty="0">
                <a:solidFill>
                  <a:schemeClr val="dk1"/>
                </a:solidFill>
              </a:rPr>
              <a:t>Projects – has 4 templates for budgets, but they are all the same, just different types of budgets (periodic – non-periodic)</a:t>
            </a:r>
          </a:p>
          <a:p>
            <a:pPr marL="914400" lvl="1" indent="-298450" algn="l" rtl="0">
              <a:spcBef>
                <a:spcPts val="0"/>
              </a:spcBef>
              <a:spcAft>
                <a:spcPts val="0"/>
              </a:spcAft>
              <a:buClr>
                <a:schemeClr val="dk1"/>
              </a:buClr>
              <a:buSzPts val="1100"/>
              <a:buChar char="●"/>
            </a:pPr>
            <a:r>
              <a:rPr lang="en-US" dirty="0">
                <a:solidFill>
                  <a:schemeClr val="dk1"/>
                </a:solidFill>
              </a:rPr>
              <a:t>Purchasing – they sound good, but you can’t use them without having some specific modules enabled </a:t>
            </a:r>
          </a:p>
          <a:p>
            <a:pPr marL="914400" lvl="1" indent="-298450" algn="l" rtl="0">
              <a:spcBef>
                <a:spcPts val="0"/>
              </a:spcBef>
              <a:spcAft>
                <a:spcPts val="0"/>
              </a:spcAft>
              <a:buClr>
                <a:schemeClr val="dk1"/>
              </a:buClr>
              <a:buSzPts val="1100"/>
              <a:buChar char="●"/>
            </a:pPr>
            <a:r>
              <a:rPr lang="en-US" dirty="0">
                <a:solidFill>
                  <a:schemeClr val="dk1"/>
                </a:solidFill>
              </a:rPr>
              <a:t>Manufacturing – All the templates are to fix errors on interface tables, not to upload data</a:t>
            </a:r>
          </a:p>
          <a:p>
            <a:pPr marL="914400" lvl="1" indent="-298450" algn="l" rtl="0">
              <a:spcBef>
                <a:spcPts val="0"/>
              </a:spcBef>
              <a:spcAft>
                <a:spcPts val="0"/>
              </a:spcAft>
              <a:buClr>
                <a:schemeClr val="dk1"/>
              </a:buClr>
              <a:buSzPts val="1100"/>
              <a:buChar char="●"/>
            </a:pPr>
            <a:r>
              <a:rPr lang="en-US" dirty="0">
                <a:solidFill>
                  <a:schemeClr val="dk1"/>
                </a:solidFill>
              </a:rPr>
              <a:t>eAM - ?</a:t>
            </a:r>
          </a:p>
          <a:p>
            <a:pPr marL="914400" lvl="1" indent="-298450" algn="l" rtl="0">
              <a:spcBef>
                <a:spcPts val="0"/>
              </a:spcBef>
              <a:spcAft>
                <a:spcPts val="0"/>
              </a:spcAft>
              <a:buClr>
                <a:schemeClr val="dk1"/>
              </a:buClr>
              <a:buSzPts val="1100"/>
              <a:buChar char="●"/>
            </a:pPr>
            <a:r>
              <a:rPr lang="en-US" dirty="0">
                <a:solidFill>
                  <a:schemeClr val="dk1"/>
                </a:solidFill>
              </a:rPr>
              <a:t>Advance pricing - ?</a:t>
            </a:r>
          </a:p>
          <a:p>
            <a:pPr marL="0" lvl="0" indent="0" algn="l" rtl="0">
              <a:spcBef>
                <a:spcPts val="0"/>
              </a:spcBef>
              <a:spcAft>
                <a:spcPts val="0"/>
              </a:spcAft>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18</a:t>
            </a:fld>
            <a:endParaRPr lang="en-US" dirty="0"/>
          </a:p>
        </p:txBody>
      </p:sp>
    </p:spTree>
    <p:extLst>
      <p:ext uri="{BB962C8B-B14F-4D97-AF65-F5344CB8AC3E}">
        <p14:creationId xmlns:p14="http://schemas.microsoft.com/office/powerpoint/2010/main" val="330967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en-US" dirty="0"/>
              <a:t>In conclusion, if you want to use the webadi seeded templates, is like to have a bad cable provider. A lot of versions of the same, and lacking of the things that you really want</a:t>
            </a:r>
          </a:p>
          <a:p>
            <a:pPr marL="457200" lvl="0" indent="-298450" algn="l" rtl="0">
              <a:lnSpc>
                <a:spcPct val="100000"/>
              </a:lnSpc>
              <a:spcBef>
                <a:spcPts val="0"/>
              </a:spcBef>
              <a:spcAft>
                <a:spcPts val="0"/>
              </a:spcAft>
              <a:buSzPts val="1100"/>
              <a:buChar char="●"/>
            </a:pPr>
            <a:r>
              <a:rPr lang="en-US" dirty="0"/>
              <a:t>With the cable, if you want to watch that movie that you like, you may find it on streaming, buying  or renting</a:t>
            </a:r>
          </a:p>
          <a:p>
            <a:pPr marL="457200" lvl="0" indent="-298450" algn="l" rtl="0">
              <a:lnSpc>
                <a:spcPct val="100000"/>
              </a:lnSpc>
              <a:spcBef>
                <a:spcPts val="0"/>
              </a:spcBef>
              <a:spcAft>
                <a:spcPts val="0"/>
              </a:spcAft>
              <a:buSzPts val="1100"/>
              <a:buChar char="●"/>
            </a:pPr>
            <a:r>
              <a:rPr lang="en-US" dirty="0"/>
              <a:t>With webadi, if you need something that is not offered on the seeded templates, you will have to develop (expensive, time, etc.)</a:t>
            </a: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19</a:t>
            </a:fld>
            <a:endParaRPr lang="en-US" dirty="0"/>
          </a:p>
        </p:txBody>
      </p:sp>
    </p:spTree>
    <p:extLst>
      <p:ext uri="{BB962C8B-B14F-4D97-AF65-F5344CB8AC3E}">
        <p14:creationId xmlns:p14="http://schemas.microsoft.com/office/powerpoint/2010/main" val="410719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templates : </a:t>
            </a:r>
            <a:r>
              <a:rPr lang="en-US" sz="1200" dirty="0">
                <a:solidFill>
                  <a:schemeClr val="tx1"/>
                </a:solidFill>
                <a:latin typeface="Arial" panose="020B0604020202020204" pitchFamily="34" charset="0"/>
                <a:cs typeface="Arial" panose="020B0604020202020204" pitchFamily="34" charset="0"/>
              </a:rPr>
              <a:t> for the same type of operation</a:t>
            </a:r>
          </a:p>
          <a:p>
            <a:r>
              <a:rPr lang="en-US" sz="1200" dirty="0">
                <a:solidFill>
                  <a:schemeClr val="tx1"/>
                </a:solidFill>
                <a:latin typeface="Arial" panose="020B0604020202020204" pitchFamily="34" charset="0"/>
                <a:cs typeface="Arial" panose="020B0604020202020204" pitchFamily="34" charset="0"/>
              </a:rPr>
              <a:t>Validations: Status on the sheet does not always reflect what really happened</a:t>
            </a:r>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20</a:t>
            </a:fld>
            <a:endParaRPr lang="en-US" dirty="0"/>
          </a:p>
        </p:txBody>
      </p:sp>
    </p:spTree>
    <p:extLst>
      <p:ext uri="{BB962C8B-B14F-4D97-AF65-F5344CB8AC3E}">
        <p14:creationId xmlns:p14="http://schemas.microsoft.com/office/powerpoint/2010/main" val="399881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en-US" dirty="0"/>
              <a:t>Developing templates could be slow and costly. IT wil need to be involved and likely multiple iterations will need to be done to accomplish what you want.</a:t>
            </a:r>
          </a:p>
          <a:p>
            <a:pPr marL="158750" lvl="0" indent="0" algn="l" rtl="0">
              <a:lnSpc>
                <a:spcPct val="100000"/>
              </a:lnSpc>
              <a:spcBef>
                <a:spcPts val="0"/>
              </a:spcBef>
              <a:spcAft>
                <a:spcPts val="0"/>
              </a:spcAft>
              <a:buSzPts val="1100"/>
              <a:buNone/>
            </a:pPr>
            <a:r>
              <a:rPr lang="en-US" dirty="0"/>
              <a:t>However, maintenance and support will be always dependent on one or two people, or even sometimes a consulting company.</a:t>
            </a:r>
          </a:p>
          <a:p>
            <a:pPr marL="158750" lvl="0" indent="0" algn="l" rtl="0">
              <a:lnSpc>
                <a:spcPct val="100000"/>
              </a:lnSpc>
              <a:spcBef>
                <a:spcPts val="0"/>
              </a:spcBef>
              <a:spcAft>
                <a:spcPts val="0"/>
              </a:spcAft>
              <a:buSzPts val="1100"/>
              <a:buNone/>
            </a:pPr>
            <a:r>
              <a:rPr lang="en-US" dirty="0"/>
              <a:t>Do you want to change your template?. Consulting</a:t>
            </a:r>
          </a:p>
          <a:p>
            <a:pPr marL="158750" lvl="0" indent="0" algn="l" rtl="0">
              <a:lnSpc>
                <a:spcPct val="100000"/>
              </a:lnSpc>
              <a:spcBef>
                <a:spcPts val="0"/>
              </a:spcBef>
              <a:spcAft>
                <a:spcPts val="0"/>
              </a:spcAft>
              <a:buSzPts val="1100"/>
              <a:buNone/>
            </a:pPr>
            <a:r>
              <a:rPr lang="en-US" dirty="0"/>
              <a:t>Do you want to add a field? Consulting</a:t>
            </a:r>
          </a:p>
          <a:p>
            <a:pPr marL="158750" lvl="0" indent="0" algn="l" rtl="0">
              <a:lnSpc>
                <a:spcPct val="100000"/>
              </a:lnSpc>
              <a:spcBef>
                <a:spcPts val="0"/>
              </a:spcBef>
              <a:spcAft>
                <a:spcPts val="0"/>
              </a:spcAft>
              <a:buSzPts val="1100"/>
              <a:buNone/>
            </a:pPr>
            <a:r>
              <a:rPr lang="en-US" dirty="0"/>
              <a:t>Do you want to start using DFFs? …. </a:t>
            </a: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23</a:t>
            </a:fld>
            <a:endParaRPr lang="en-US" dirty="0"/>
          </a:p>
        </p:txBody>
      </p:sp>
    </p:spTree>
    <p:extLst>
      <p:ext uri="{BB962C8B-B14F-4D97-AF65-F5344CB8AC3E}">
        <p14:creationId xmlns:p14="http://schemas.microsoft.com/office/powerpoint/2010/main" val="2475113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100"/>
              <a:buNone/>
            </a:pPr>
            <a:r>
              <a:rPr lang="en-US" sz="1200" dirty="0">
                <a:solidFill>
                  <a:srgbClr val="000000"/>
                </a:solidFill>
                <a:latin typeface="Calibri"/>
                <a:ea typeface="Calibri"/>
                <a:cs typeface="Calibri"/>
                <a:sym typeface="Calibri"/>
              </a:rPr>
              <a:t>Many of you here will be familiar with More4apps either as </a:t>
            </a:r>
            <a:endParaRPr lang="en-US" sz="1200" dirty="0">
              <a:latin typeface="Calibri"/>
              <a:ea typeface="Calibri"/>
              <a:cs typeface="Calibri"/>
              <a:sym typeface="Calibri"/>
            </a:endParaRPr>
          </a:p>
          <a:p>
            <a:pPr marL="342900" lvl="0" indent="-342900" algn="l" rtl="0">
              <a:lnSpc>
                <a:spcPct val="107000"/>
              </a:lnSpc>
              <a:spcBef>
                <a:spcPts val="800"/>
              </a:spcBef>
              <a:spcAft>
                <a:spcPts val="0"/>
              </a:spcAft>
              <a:buSzPts val="1100"/>
              <a:buFont typeface="Arial"/>
              <a:buChar char="●"/>
            </a:pPr>
            <a:r>
              <a:rPr lang="en-US" sz="1200" dirty="0">
                <a:solidFill>
                  <a:srgbClr val="000000"/>
                </a:solidFill>
                <a:latin typeface="Noto Sans Symbols"/>
                <a:ea typeface="Noto Sans Symbols"/>
                <a:cs typeface="Noto Sans Symbols"/>
                <a:sym typeface="Noto Sans Symbols"/>
              </a:rPr>
              <a:t>users or consultants with firsthand experience using our products </a:t>
            </a:r>
            <a:endParaRPr lang="en-US" sz="1200" dirty="0">
              <a:latin typeface="Noto Sans Symbols"/>
              <a:ea typeface="Noto Sans Symbols"/>
              <a:cs typeface="Noto Sans Symbols"/>
              <a:sym typeface="Noto Sans Symbols"/>
            </a:endParaRPr>
          </a:p>
          <a:p>
            <a:pPr marL="0" lvl="0" indent="0" algn="l" rtl="0">
              <a:lnSpc>
                <a:spcPct val="107000"/>
              </a:lnSpc>
              <a:spcBef>
                <a:spcPts val="800"/>
              </a:spcBef>
              <a:spcAft>
                <a:spcPts val="0"/>
              </a:spcAft>
              <a:buSzPts val="1100"/>
              <a:buNone/>
            </a:pPr>
            <a:r>
              <a:rPr lang="en-US" sz="1200" dirty="0">
                <a:solidFill>
                  <a:srgbClr val="000000"/>
                </a:solidFill>
                <a:latin typeface="Calibri"/>
                <a:ea typeface="Calibri"/>
                <a:cs typeface="Calibri"/>
                <a:sym typeface="Calibri"/>
              </a:rPr>
              <a:t>or </a:t>
            </a:r>
            <a:endParaRPr lang="en-US" sz="1200" dirty="0">
              <a:latin typeface="Calibri"/>
              <a:ea typeface="Calibri"/>
              <a:cs typeface="Calibri"/>
              <a:sym typeface="Calibri"/>
            </a:endParaRPr>
          </a:p>
          <a:p>
            <a:pPr marL="342900" lvl="0" indent="-342900" algn="l" rtl="0">
              <a:lnSpc>
                <a:spcPct val="107000"/>
              </a:lnSpc>
              <a:spcBef>
                <a:spcPts val="800"/>
              </a:spcBef>
              <a:spcAft>
                <a:spcPts val="800"/>
              </a:spcAft>
              <a:buSzPts val="1100"/>
              <a:buFont typeface="Arial"/>
              <a:buChar char="●"/>
            </a:pPr>
            <a:r>
              <a:rPr lang="en-US" sz="1200" dirty="0">
                <a:solidFill>
                  <a:srgbClr val="000000"/>
                </a:solidFill>
                <a:latin typeface="Noto Sans Symbols"/>
                <a:ea typeface="Noto Sans Symbols"/>
                <a:cs typeface="Noto Sans Symbols"/>
                <a:sym typeface="Noto Sans Symbols"/>
              </a:rPr>
              <a:t>decision makers responsible for their deployment </a:t>
            </a:r>
            <a:r>
              <a:rPr lang="en-US" sz="1200" dirty="0">
                <a:solidFill>
                  <a:srgbClr val="000000"/>
                </a:solidFill>
                <a:latin typeface="Calibri"/>
                <a:ea typeface="Calibri"/>
                <a:cs typeface="Calibri"/>
                <a:sym typeface="Calibri"/>
              </a:rPr>
              <a:t>in the EBS world</a:t>
            </a:r>
            <a:endParaRPr lang="en-US" dirty="0"/>
          </a:p>
          <a:p>
            <a:pPr marL="158750" indent="0">
              <a:buNone/>
            </a:pP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26</a:t>
            </a:fld>
            <a:endParaRPr lang="en-US" dirty="0"/>
          </a:p>
        </p:txBody>
      </p:sp>
    </p:spTree>
    <p:extLst>
      <p:ext uri="{BB962C8B-B14F-4D97-AF65-F5344CB8AC3E}">
        <p14:creationId xmlns:p14="http://schemas.microsoft.com/office/powerpoint/2010/main" val="149796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100"/>
              <a:buNone/>
            </a:pPr>
            <a:r>
              <a:rPr lang="en-US" sz="1200" dirty="0">
                <a:solidFill>
                  <a:srgbClr val="0000FF"/>
                </a:solidFill>
                <a:latin typeface="Calibri"/>
                <a:ea typeface="Calibri"/>
                <a:cs typeface="Calibri"/>
                <a:sym typeface="Calibri"/>
              </a:rPr>
              <a:t>For those that aren’t familiar with us though, maybe a bit of background.</a:t>
            </a:r>
            <a:endParaRPr lang="en-US" dirty="0"/>
          </a:p>
          <a:p>
            <a:pPr marL="0" lvl="0" indent="0" algn="l" rtl="0">
              <a:lnSpc>
                <a:spcPct val="107000"/>
              </a:lnSpc>
              <a:spcBef>
                <a:spcPts val="800"/>
              </a:spcBef>
              <a:spcAft>
                <a:spcPts val="0"/>
              </a:spcAft>
              <a:buSzPts val="1100"/>
              <a:buNone/>
            </a:pPr>
            <a:endParaRPr lang="en-US" sz="1200" dirty="0">
              <a:solidFill>
                <a:srgbClr val="0000FF"/>
              </a:solidFill>
              <a:latin typeface="Calibri"/>
              <a:ea typeface="Calibri"/>
              <a:cs typeface="Calibri"/>
              <a:sym typeface="Calibri"/>
            </a:endParaRPr>
          </a:p>
          <a:p>
            <a:pPr marL="0" lvl="0" indent="0" algn="l" rtl="0">
              <a:lnSpc>
                <a:spcPct val="107000"/>
              </a:lnSpc>
              <a:spcBef>
                <a:spcPts val="800"/>
              </a:spcBef>
              <a:spcAft>
                <a:spcPts val="0"/>
              </a:spcAft>
              <a:buSzPts val="1100"/>
              <a:buNone/>
            </a:pPr>
            <a:r>
              <a:rPr lang="en-US" sz="1200" dirty="0">
                <a:solidFill>
                  <a:srgbClr val="0000FF"/>
                </a:solidFill>
                <a:latin typeface="Calibri"/>
                <a:ea typeface="Calibri"/>
                <a:cs typeface="Calibri"/>
                <a:sym typeface="Calibri"/>
              </a:rPr>
              <a:t>More4apps has been in the business of providing upload-tools in the Oracle market for over 20 years now</a:t>
            </a:r>
            <a:endParaRPr lang="en-US" dirty="0"/>
          </a:p>
          <a:p>
            <a:pPr marL="0" lvl="0" indent="0" algn="l" rtl="0">
              <a:lnSpc>
                <a:spcPct val="107000"/>
              </a:lnSpc>
              <a:spcBef>
                <a:spcPts val="800"/>
              </a:spcBef>
              <a:spcAft>
                <a:spcPts val="0"/>
              </a:spcAft>
              <a:buSzPts val="1100"/>
              <a:buNone/>
            </a:pPr>
            <a:r>
              <a:rPr lang="en-US" sz="1200" dirty="0">
                <a:solidFill>
                  <a:srgbClr val="0000FF"/>
                </a:solidFill>
                <a:latin typeface="Calibri"/>
                <a:ea typeface="Calibri"/>
                <a:cs typeface="Calibri"/>
                <a:sym typeface="Calibri"/>
              </a:rPr>
              <a:t>and has something like 50 tools for EBS and it’s precursors.</a:t>
            </a:r>
            <a:endParaRPr lang="en-US" dirty="0"/>
          </a:p>
          <a:p>
            <a:pPr marL="0" lvl="0" indent="0" algn="l" rtl="0">
              <a:lnSpc>
                <a:spcPct val="107000"/>
              </a:lnSpc>
              <a:spcBef>
                <a:spcPts val="800"/>
              </a:spcBef>
              <a:spcAft>
                <a:spcPts val="0"/>
              </a:spcAft>
              <a:buSzPts val="1100"/>
              <a:buNone/>
            </a:pPr>
            <a:endParaRPr lang="en-US" sz="1200" dirty="0">
              <a:latin typeface="Calibri"/>
              <a:ea typeface="Calibri"/>
              <a:cs typeface="Calibri"/>
              <a:sym typeface="Calibri"/>
            </a:endParaRPr>
          </a:p>
          <a:p>
            <a:pPr marL="0" lvl="0" indent="0" algn="l" rtl="0">
              <a:lnSpc>
                <a:spcPct val="107000"/>
              </a:lnSpc>
              <a:spcBef>
                <a:spcPts val="800"/>
              </a:spcBef>
              <a:spcAft>
                <a:spcPts val="0"/>
              </a:spcAft>
              <a:buSzPts val="1100"/>
              <a:buNone/>
            </a:pPr>
            <a:r>
              <a:rPr lang="en-US" sz="1200" dirty="0">
                <a:solidFill>
                  <a:srgbClr val="0000FF"/>
                </a:solidFill>
                <a:latin typeface="Calibri"/>
                <a:ea typeface="Calibri"/>
                <a:cs typeface="Calibri"/>
                <a:sym typeface="Calibri"/>
              </a:rPr>
              <a:t>In that time it’s grown around the globe</a:t>
            </a:r>
            <a:endParaRPr lang="en-US" dirty="0"/>
          </a:p>
          <a:p>
            <a:pPr marL="285750" lvl="0" indent="-285750" algn="l" rtl="0">
              <a:lnSpc>
                <a:spcPct val="107000"/>
              </a:lnSpc>
              <a:spcBef>
                <a:spcPts val="800"/>
              </a:spcBef>
              <a:spcAft>
                <a:spcPts val="0"/>
              </a:spcAft>
              <a:buSzPts val="1100"/>
              <a:buChar char="●"/>
            </a:pPr>
            <a:r>
              <a:rPr lang="en-US" sz="1200" dirty="0">
                <a:solidFill>
                  <a:srgbClr val="0000FF"/>
                </a:solidFill>
                <a:latin typeface="Calibri"/>
                <a:ea typeface="Calibri"/>
                <a:cs typeface="Calibri"/>
                <a:sym typeface="Calibri"/>
              </a:rPr>
              <a:t>with functional and technical customer support in all corners of the world </a:t>
            </a:r>
            <a:endParaRPr lang="en-US" dirty="0"/>
          </a:p>
          <a:p>
            <a:pPr marL="0" lvl="0" indent="0" algn="l" rtl="0">
              <a:lnSpc>
                <a:spcPct val="107000"/>
              </a:lnSpc>
              <a:spcBef>
                <a:spcPts val="800"/>
              </a:spcBef>
              <a:spcAft>
                <a:spcPts val="0"/>
              </a:spcAft>
              <a:buSzPts val="1100"/>
              <a:buNone/>
            </a:pPr>
            <a:r>
              <a:rPr lang="en-US" sz="1200" dirty="0">
                <a:solidFill>
                  <a:srgbClr val="0000FF"/>
                </a:solidFill>
                <a:latin typeface="Calibri"/>
                <a:ea typeface="Calibri"/>
                <a:cs typeface="Calibri"/>
                <a:sym typeface="Calibri"/>
              </a:rPr>
              <a:t>and is generally recognised as </a:t>
            </a:r>
            <a:endParaRPr lang="en-US" dirty="0"/>
          </a:p>
          <a:p>
            <a:pPr marL="285750" lvl="0" indent="-285750" algn="l" rtl="0">
              <a:lnSpc>
                <a:spcPct val="107000"/>
              </a:lnSpc>
              <a:spcBef>
                <a:spcPts val="800"/>
              </a:spcBef>
              <a:spcAft>
                <a:spcPts val="800"/>
              </a:spcAft>
              <a:buSzPts val="1100"/>
              <a:buChar char="●"/>
            </a:pPr>
            <a:r>
              <a:rPr lang="en-US" sz="1200" dirty="0">
                <a:solidFill>
                  <a:srgbClr val="0000FF"/>
                </a:solidFill>
                <a:latin typeface="Calibri"/>
                <a:ea typeface="Calibri"/>
                <a:cs typeface="Calibri"/>
                <a:sym typeface="Calibri"/>
              </a:rPr>
              <a:t>the market leader in spreadsheet based loaders into Oracle.</a:t>
            </a:r>
          </a:p>
          <a:p>
            <a:pPr marL="0" lvl="0" indent="0" algn="l" rtl="0">
              <a:spcBef>
                <a:spcPts val="0"/>
              </a:spcBef>
              <a:spcAft>
                <a:spcPts val="0"/>
              </a:spcAft>
              <a:buNone/>
            </a:pP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27</a:t>
            </a:fld>
            <a:endParaRPr lang="en-US" dirty="0"/>
          </a:p>
        </p:txBody>
      </p:sp>
    </p:spTree>
    <p:extLst>
      <p:ext uri="{BB962C8B-B14F-4D97-AF65-F5344CB8AC3E}">
        <p14:creationId xmlns:p14="http://schemas.microsoft.com/office/powerpoint/2010/main" val="371840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ea typeface="Calibri"/>
                <a:cs typeface="Calibri"/>
                <a:sym typeface="Calibri"/>
              </a:rPr>
              <a:t>We are proud to support over 200 organizations worldwide including numerous Fortune 500 companies. </a:t>
            </a: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28</a:t>
            </a:fld>
            <a:endParaRPr lang="en-US" dirty="0"/>
          </a:p>
        </p:txBody>
      </p:sp>
    </p:spTree>
    <p:extLst>
      <p:ext uri="{BB962C8B-B14F-4D97-AF65-F5344CB8AC3E}">
        <p14:creationId xmlns:p14="http://schemas.microsoft.com/office/powerpoint/2010/main" val="352161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i="1" dirty="0">
                <a:solidFill>
                  <a:schemeClr val="dk1"/>
                </a:solidFill>
                <a:latin typeface="Calibri"/>
                <a:ea typeface="Calibri"/>
                <a:cs typeface="Calibri"/>
                <a:sym typeface="Calibri"/>
              </a:rPr>
              <a:t>&lt;2 slides&gt; Organizations have a variety of sources of information and … &lt;2 slides&gt; </a:t>
            </a:r>
            <a:endParaRPr lang="en-US" dirty="0">
              <a:solidFill>
                <a:schemeClr val="dk1"/>
              </a:solidFill>
            </a:endParaRPr>
          </a:p>
          <a:p>
            <a:pPr marL="0" lvl="0" indent="0" algn="l" rtl="0">
              <a:spcBef>
                <a:spcPts val="0"/>
              </a:spcBef>
              <a:spcAft>
                <a:spcPts val="0"/>
              </a:spcAft>
              <a:buClr>
                <a:schemeClr val="dk1"/>
              </a:buClr>
              <a:buSzPts val="1100"/>
              <a:buFont typeface="Arial"/>
              <a:buNone/>
            </a:pPr>
            <a:endParaRPr lang="en-US"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i="1" dirty="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the traditional approach for entering it into the system is </a:t>
            </a:r>
            <a:r>
              <a:rPr lang="en-US" u="sng" dirty="0">
                <a:solidFill>
                  <a:schemeClr val="dk1"/>
                </a:solidFill>
                <a:latin typeface="Calibri"/>
                <a:ea typeface="Calibri"/>
                <a:cs typeface="Calibri"/>
                <a:sym typeface="Calibri"/>
              </a:rPr>
              <a:t>user forms</a:t>
            </a:r>
            <a:endParaRPr lang="en-US" dirty="0">
              <a:solidFill>
                <a:schemeClr val="dk1"/>
              </a:solidFill>
            </a:endParaRPr>
          </a:p>
          <a:p>
            <a:pPr marL="0" lvl="0" indent="0" algn="l" rtl="0">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07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Now these</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are sufficient for low volumes </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But they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take time and manpower </a:t>
            </a:r>
          </a:p>
          <a:p>
            <a:pPr marL="0" lvl="0" indent="0" algn="l" rtl="0">
              <a:lnSpc>
                <a:spcPct val="107000"/>
              </a:lnSpc>
              <a:spcBef>
                <a:spcPts val="8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&lt;CLICK&gt;</a:t>
            </a:r>
            <a:endParaRPr lang="en-US"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other approach is IT centric. </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Data sources provide data directly interfaced to Oracle via file transfer or some other mechanism.</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With these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Performance can be good</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But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they’re costly to set up and maintain</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and they lead to inertia </a:t>
            </a:r>
          </a:p>
          <a:p>
            <a:pPr marL="457200" lvl="0" indent="-298450" algn="l" rtl="0">
              <a:spcBef>
                <a:spcPts val="800"/>
              </a:spcBef>
              <a:spcAft>
                <a:spcPts val="0"/>
              </a:spcAft>
              <a:buClr>
                <a:schemeClr val="dk1"/>
              </a:buClr>
              <a:buSzPts val="1100"/>
              <a:buChar char="●"/>
            </a:pPr>
            <a:r>
              <a:rPr lang="en-US" sz="1200" dirty="0">
                <a:solidFill>
                  <a:schemeClr val="dk1"/>
                </a:solidFill>
                <a:latin typeface="Calibri"/>
                <a:ea typeface="Calibri"/>
                <a:cs typeface="Calibri"/>
                <a:sym typeface="Calibri"/>
              </a:rPr>
              <a:t>even small enhancements can be time consuming and lead to expensive projects</a:t>
            </a:r>
          </a:p>
          <a:p>
            <a:pPr marL="0" lvl="0" indent="0" algn="l" rtl="0">
              <a:lnSpc>
                <a:spcPct val="107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en-US" dirty="0">
                <a:solidFill>
                  <a:schemeClr val="dk1"/>
                </a:solidFill>
                <a:latin typeface="Calibri"/>
                <a:ea typeface="Calibri"/>
                <a:cs typeface="Calibri"/>
                <a:sym typeface="Calibri"/>
              </a:rPr>
              <a:t>There’s a problem here too now we enter the Cloud world because Oracle has tightened things up so much that a lot of IT centric approaches won’t work anymore. </a:t>
            </a:r>
            <a:endParaRPr lang="en-US" dirty="0">
              <a:solidFill>
                <a:schemeClr val="dk1"/>
              </a:solidFill>
            </a:endParaRPr>
          </a:p>
          <a:p>
            <a:pPr marL="171450" lvl="0" indent="-171450" algn="l" rtl="0">
              <a:lnSpc>
                <a:spcPct val="107000"/>
              </a:lnSpc>
              <a:spcBef>
                <a:spcPts val="800"/>
              </a:spcBef>
              <a:spcAft>
                <a:spcPts val="0"/>
              </a:spcAft>
              <a:buClr>
                <a:schemeClr val="dk1"/>
              </a:buClr>
              <a:buSzPts val="1100"/>
              <a:buChar char="●"/>
            </a:pPr>
            <a:r>
              <a:rPr lang="en-US" dirty="0">
                <a:solidFill>
                  <a:schemeClr val="dk1"/>
                </a:solidFill>
                <a:latin typeface="Calibri"/>
                <a:ea typeface="Calibri"/>
                <a:cs typeface="Calibri"/>
                <a:sym typeface="Calibri"/>
              </a:rPr>
              <a:t>EBS style database customizations and bespoke processes aren’t available. </a:t>
            </a:r>
            <a:endParaRPr lang="en-US" dirty="0">
              <a:solidFill>
                <a:schemeClr val="dk1"/>
              </a:solidFill>
            </a:endParaRPr>
          </a:p>
          <a:p>
            <a:pPr marL="171450" lvl="0" indent="-171450" algn="l" rtl="0">
              <a:lnSpc>
                <a:spcPct val="107000"/>
              </a:lnSpc>
              <a:spcBef>
                <a:spcPts val="800"/>
              </a:spcBef>
              <a:spcAft>
                <a:spcPts val="0"/>
              </a:spcAft>
              <a:buClr>
                <a:schemeClr val="dk1"/>
              </a:buClr>
              <a:buSzPts val="1100"/>
              <a:buChar char="●"/>
            </a:pPr>
            <a:r>
              <a:rPr lang="en-US" dirty="0">
                <a:solidFill>
                  <a:schemeClr val="dk1"/>
                </a:solidFill>
                <a:latin typeface="Calibri"/>
                <a:ea typeface="Calibri"/>
                <a:cs typeface="Calibri"/>
                <a:sym typeface="Calibri"/>
              </a:rPr>
              <a:t>You have to go through Oracle’s web services and BI reports</a:t>
            </a:r>
            <a:endParaRPr lang="en-US"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US" dirty="0">
                <a:solidFill>
                  <a:schemeClr val="dk1"/>
                </a:solidFill>
                <a:latin typeface="Calibri"/>
                <a:ea typeface="Calibri"/>
                <a:cs typeface="Calibri"/>
                <a:sym typeface="Calibri"/>
              </a:rPr>
              <a:t>which really limits what you can do.</a:t>
            </a:r>
          </a:p>
          <a:p>
            <a:pPr marL="0" lvl="0" indent="0" algn="l" rtl="0">
              <a:spcBef>
                <a:spcPts val="80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29</a:t>
            </a:fld>
            <a:endParaRPr lang="en-US" dirty="0"/>
          </a:p>
        </p:txBody>
      </p:sp>
    </p:spTree>
    <p:extLst>
      <p:ext uri="{BB962C8B-B14F-4D97-AF65-F5344CB8AC3E}">
        <p14:creationId xmlns:p14="http://schemas.microsoft.com/office/powerpoint/2010/main" val="241750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i="1" dirty="0">
                <a:solidFill>
                  <a:schemeClr val="dk1"/>
                </a:solidFill>
                <a:latin typeface="Calibri"/>
                <a:ea typeface="Calibri"/>
                <a:cs typeface="Calibri"/>
                <a:sym typeface="Calibri"/>
              </a:rPr>
              <a:t>&lt;2 slides&gt; Organizations have a variety of sources of information and … &lt;2 slides&gt; </a:t>
            </a:r>
            <a:endParaRPr lang="en-US" dirty="0">
              <a:solidFill>
                <a:schemeClr val="dk1"/>
              </a:solidFill>
            </a:endParaRPr>
          </a:p>
          <a:p>
            <a:pPr marL="0" lvl="0" indent="0" algn="l" rtl="0">
              <a:spcBef>
                <a:spcPts val="0"/>
              </a:spcBef>
              <a:spcAft>
                <a:spcPts val="0"/>
              </a:spcAft>
              <a:buClr>
                <a:schemeClr val="dk1"/>
              </a:buClr>
              <a:buSzPts val="1100"/>
              <a:buFont typeface="Arial"/>
              <a:buNone/>
            </a:pPr>
            <a:endParaRPr lang="en-US"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i="1" dirty="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the traditional approach for entering it into the system is </a:t>
            </a:r>
            <a:r>
              <a:rPr lang="en-US" u="sng" dirty="0">
                <a:solidFill>
                  <a:schemeClr val="dk1"/>
                </a:solidFill>
                <a:latin typeface="Calibri"/>
                <a:ea typeface="Calibri"/>
                <a:cs typeface="Calibri"/>
                <a:sym typeface="Calibri"/>
              </a:rPr>
              <a:t>user forms</a:t>
            </a:r>
            <a:endParaRPr lang="en-US" dirty="0">
              <a:solidFill>
                <a:schemeClr val="dk1"/>
              </a:solidFill>
            </a:endParaRPr>
          </a:p>
          <a:p>
            <a:pPr marL="0" lvl="0" indent="0" algn="l" rtl="0">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07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Now these</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are sufficient for low volumes </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But they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take time and manpower </a:t>
            </a:r>
          </a:p>
          <a:p>
            <a:pPr marL="0" lvl="0" indent="0" algn="l" rtl="0">
              <a:lnSpc>
                <a:spcPct val="107000"/>
              </a:lnSpc>
              <a:spcBef>
                <a:spcPts val="8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&lt;CLICK&gt;</a:t>
            </a:r>
            <a:endParaRPr lang="en-US"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other approach is IT centric. </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Data sources provide data directly interfaced to Oracle via file transfer or some other mechanism.</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With these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Performance can be good</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But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they’re costly to set up and maintain</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and they lead to inertia </a:t>
            </a:r>
          </a:p>
          <a:p>
            <a:pPr marL="457200" lvl="0" indent="-298450" algn="l" rtl="0">
              <a:spcBef>
                <a:spcPts val="800"/>
              </a:spcBef>
              <a:spcAft>
                <a:spcPts val="0"/>
              </a:spcAft>
              <a:buClr>
                <a:schemeClr val="dk1"/>
              </a:buClr>
              <a:buSzPts val="1100"/>
              <a:buChar char="●"/>
            </a:pPr>
            <a:r>
              <a:rPr lang="en-US" sz="1200" dirty="0">
                <a:solidFill>
                  <a:schemeClr val="dk1"/>
                </a:solidFill>
                <a:latin typeface="Calibri"/>
                <a:ea typeface="Calibri"/>
                <a:cs typeface="Calibri"/>
                <a:sym typeface="Calibri"/>
              </a:rPr>
              <a:t>even small enhancements can be time consuming and lead to expensive projects</a:t>
            </a:r>
          </a:p>
          <a:p>
            <a:pPr marL="0" lvl="0" indent="0" algn="l" rtl="0">
              <a:lnSpc>
                <a:spcPct val="107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en-US" dirty="0">
                <a:solidFill>
                  <a:schemeClr val="dk1"/>
                </a:solidFill>
                <a:latin typeface="Calibri"/>
                <a:ea typeface="Calibri"/>
                <a:cs typeface="Calibri"/>
                <a:sym typeface="Calibri"/>
              </a:rPr>
              <a:t>There’s a problem here too now we enter the Cloud world because Oracle has tightened things up so much that a lot of IT centric approaches won’t work anymore. </a:t>
            </a:r>
            <a:endParaRPr lang="en-US" dirty="0">
              <a:solidFill>
                <a:schemeClr val="dk1"/>
              </a:solidFill>
            </a:endParaRPr>
          </a:p>
          <a:p>
            <a:pPr marL="171450" lvl="0" indent="-171450" algn="l" rtl="0">
              <a:lnSpc>
                <a:spcPct val="107000"/>
              </a:lnSpc>
              <a:spcBef>
                <a:spcPts val="800"/>
              </a:spcBef>
              <a:spcAft>
                <a:spcPts val="0"/>
              </a:spcAft>
              <a:buClr>
                <a:schemeClr val="dk1"/>
              </a:buClr>
              <a:buSzPts val="1100"/>
              <a:buChar char="●"/>
            </a:pPr>
            <a:r>
              <a:rPr lang="en-US" dirty="0">
                <a:solidFill>
                  <a:schemeClr val="dk1"/>
                </a:solidFill>
                <a:latin typeface="Calibri"/>
                <a:ea typeface="Calibri"/>
                <a:cs typeface="Calibri"/>
                <a:sym typeface="Calibri"/>
              </a:rPr>
              <a:t>EBS style database customizations and bespoke processes aren’t available. </a:t>
            </a:r>
            <a:endParaRPr lang="en-US" dirty="0">
              <a:solidFill>
                <a:schemeClr val="dk1"/>
              </a:solidFill>
            </a:endParaRPr>
          </a:p>
          <a:p>
            <a:pPr marL="171450" lvl="0" indent="-171450" algn="l" rtl="0">
              <a:lnSpc>
                <a:spcPct val="107000"/>
              </a:lnSpc>
              <a:spcBef>
                <a:spcPts val="800"/>
              </a:spcBef>
              <a:spcAft>
                <a:spcPts val="0"/>
              </a:spcAft>
              <a:buClr>
                <a:schemeClr val="dk1"/>
              </a:buClr>
              <a:buSzPts val="1100"/>
              <a:buChar char="●"/>
            </a:pPr>
            <a:r>
              <a:rPr lang="en-US" dirty="0">
                <a:solidFill>
                  <a:schemeClr val="dk1"/>
                </a:solidFill>
                <a:latin typeface="Calibri"/>
                <a:ea typeface="Calibri"/>
                <a:cs typeface="Calibri"/>
                <a:sym typeface="Calibri"/>
              </a:rPr>
              <a:t>You have to go through Oracle’s web services and BI reports</a:t>
            </a:r>
            <a:endParaRPr lang="en-US"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US" dirty="0">
                <a:solidFill>
                  <a:schemeClr val="dk1"/>
                </a:solidFill>
                <a:latin typeface="Calibri"/>
                <a:ea typeface="Calibri"/>
                <a:cs typeface="Calibri"/>
                <a:sym typeface="Calibri"/>
              </a:rPr>
              <a:t>which really limits what you can do.</a:t>
            </a:r>
          </a:p>
          <a:p>
            <a:pPr marL="0" lvl="0" indent="0" algn="l" rtl="0">
              <a:spcBef>
                <a:spcPts val="80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5</a:t>
            </a:fld>
            <a:endParaRPr lang="en-US" dirty="0"/>
          </a:p>
        </p:txBody>
      </p:sp>
    </p:spTree>
    <p:extLst>
      <p:ext uri="{BB962C8B-B14F-4D97-AF65-F5344CB8AC3E}">
        <p14:creationId xmlns:p14="http://schemas.microsoft.com/office/powerpoint/2010/main" val="2840222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100"/>
              <a:buFont typeface="Arial"/>
              <a:buNone/>
            </a:pPr>
            <a:r>
              <a:rPr lang="en-US" dirty="0"/>
              <a:t>Efficiency</a:t>
            </a:r>
          </a:p>
          <a:p>
            <a:pPr marL="0" lvl="0" indent="0" algn="l" rtl="0">
              <a:spcBef>
                <a:spcPts val="0"/>
              </a:spcBef>
              <a:spcAft>
                <a:spcPts val="0"/>
              </a:spcAft>
              <a:buClr>
                <a:schemeClr val="dk1"/>
              </a:buClr>
              <a:buSzPts val="1100"/>
              <a:buFont typeface="Arial"/>
              <a:buNone/>
            </a:pPr>
            <a:r>
              <a:rPr lang="en-US" dirty="0"/>
              <a:t>Save time by pasting data from existing sheets into the More4apps interface for Oracle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Accuracy</a:t>
            </a:r>
          </a:p>
          <a:p>
            <a:pPr marL="0" lvl="0" indent="0" algn="l" rtl="0">
              <a:spcBef>
                <a:spcPts val="0"/>
              </a:spcBef>
              <a:spcAft>
                <a:spcPts val="0"/>
              </a:spcAft>
              <a:buNone/>
            </a:pPr>
            <a:r>
              <a:rPr lang="en-US" dirty="0"/>
              <a:t>Less manual data entry means better accuracy and more meaningful information for your organization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Productivity</a:t>
            </a:r>
          </a:p>
          <a:p>
            <a:pPr marL="0" lvl="0" indent="0" algn="l" rtl="0">
              <a:spcBef>
                <a:spcPts val="0"/>
              </a:spcBef>
              <a:spcAft>
                <a:spcPts val="0"/>
              </a:spcAft>
              <a:buNone/>
            </a:pPr>
            <a:r>
              <a:rPr lang="en-US" dirty="0"/>
              <a:t>Simple changes in business processes can deliver significant gains in productivity and capability</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100"/>
              <a:buFont typeface="Arial"/>
              <a:buNone/>
            </a:pPr>
            <a:r>
              <a:rPr lang="en-US" dirty="0"/>
              <a:t>Quick to Implement</a:t>
            </a:r>
          </a:p>
          <a:p>
            <a:pPr marL="0" lvl="0" indent="0" algn="l" rtl="0">
              <a:spcBef>
                <a:spcPts val="0"/>
              </a:spcBef>
              <a:spcAft>
                <a:spcPts val="0"/>
              </a:spcAft>
              <a:buClr>
                <a:schemeClr val="dk1"/>
              </a:buClr>
              <a:buSzPts val="1100"/>
              <a:buFont typeface="Arial"/>
              <a:buNone/>
            </a:pPr>
            <a:r>
              <a:rPr lang="en-US" dirty="0"/>
              <a:t>Tools that work straight out of the box with a familiar Excel user interface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Security</a:t>
            </a:r>
          </a:p>
          <a:p>
            <a:pPr marL="0" lvl="0" indent="0" algn="l" rtl="0">
              <a:spcBef>
                <a:spcPts val="0"/>
              </a:spcBef>
              <a:spcAft>
                <a:spcPts val="0"/>
              </a:spcAft>
              <a:buNone/>
            </a:pPr>
            <a:r>
              <a:rPr lang="en-US" dirty="0"/>
              <a:t>Utilizing Oracle’s user authentication, integration, single sign-on and segregation of duties for uploads and downloads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Ongoing Support </a:t>
            </a:r>
          </a:p>
          <a:p>
            <a:pPr marL="0" lvl="0" indent="0" algn="l" rtl="0">
              <a:spcBef>
                <a:spcPts val="0"/>
              </a:spcBef>
              <a:spcAft>
                <a:spcPts val="0"/>
              </a:spcAft>
              <a:buNone/>
            </a:pPr>
            <a:r>
              <a:rPr lang="en-US" dirty="0"/>
              <a:t>More4apps class-leading support team solve issues and manage customization requests in record time</a:t>
            </a: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31</a:t>
            </a:fld>
            <a:endParaRPr lang="en-US" dirty="0"/>
          </a:p>
        </p:txBody>
      </p:sp>
    </p:spTree>
    <p:extLst>
      <p:ext uri="{BB962C8B-B14F-4D97-AF65-F5344CB8AC3E}">
        <p14:creationId xmlns:p14="http://schemas.microsoft.com/office/powerpoint/2010/main" val="3268873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sz="1200" dirty="0">
                <a:solidFill>
                  <a:srgbClr val="0000FF"/>
                </a:solidFill>
                <a:latin typeface="Calibri"/>
                <a:ea typeface="Calibri"/>
                <a:cs typeface="Calibri"/>
                <a:sym typeface="Calibri"/>
              </a:rPr>
              <a:t>&lt;text for 2 slides&gt;</a:t>
            </a:r>
            <a:br>
              <a:rPr lang="en-US" sz="1200" dirty="0">
                <a:solidFill>
                  <a:srgbClr val="0000FF"/>
                </a:solidFill>
                <a:latin typeface="Calibri"/>
                <a:ea typeface="Calibri"/>
                <a:cs typeface="Calibri"/>
                <a:sym typeface="Calibri"/>
              </a:rPr>
            </a:br>
            <a:r>
              <a:rPr lang="en-US" sz="1200" dirty="0">
                <a:solidFill>
                  <a:srgbClr val="0000FF"/>
                </a:solidFill>
                <a:latin typeface="Calibri"/>
                <a:ea typeface="Calibri"/>
                <a:cs typeface="Calibri"/>
                <a:sym typeface="Calibri"/>
              </a:rPr>
              <a:t>Now that Oracle’s Fusion ERP Cloud product has matured enough in terms of its interface and webservices More4apps has launched the ERP Cloud Toolbox </a:t>
            </a:r>
            <a:endParaRPr lang="en-US" dirty="0"/>
          </a:p>
          <a:p>
            <a:pPr marL="0" marR="0" lvl="0" indent="0" algn="l" rtl="0">
              <a:lnSpc>
                <a:spcPct val="100000"/>
              </a:lnSpc>
              <a:spcBef>
                <a:spcPts val="0"/>
              </a:spcBef>
              <a:spcAft>
                <a:spcPts val="0"/>
              </a:spcAft>
              <a:buClr>
                <a:srgbClr val="000000"/>
              </a:buClr>
              <a:buSzPts val="1100"/>
              <a:buFont typeface="Arial"/>
              <a:buNone/>
            </a:pPr>
            <a:r>
              <a:rPr lang="en-US" sz="1200" dirty="0">
                <a:solidFill>
                  <a:srgbClr val="0000FF"/>
                </a:solidFill>
                <a:latin typeface="Calibri"/>
                <a:ea typeface="Calibri"/>
                <a:cs typeface="Calibri"/>
                <a:sym typeface="Calibri"/>
              </a:rPr>
              <a:t>&lt;CLICK&gt;</a:t>
            </a:r>
            <a:endParaRPr lang="en-US" dirty="0"/>
          </a:p>
          <a:p>
            <a:pPr marL="0" marR="0" lvl="0" indent="0" algn="l" rtl="0">
              <a:lnSpc>
                <a:spcPct val="100000"/>
              </a:lnSpc>
              <a:spcBef>
                <a:spcPts val="0"/>
              </a:spcBef>
              <a:spcAft>
                <a:spcPts val="0"/>
              </a:spcAft>
              <a:buClr>
                <a:srgbClr val="000000"/>
              </a:buClr>
              <a:buSzPts val="1100"/>
              <a:buFont typeface="Arial"/>
              <a:buNone/>
            </a:pPr>
            <a:r>
              <a:rPr lang="en-US" sz="1200" i="1" dirty="0">
                <a:solidFill>
                  <a:srgbClr val="0000FF"/>
                </a:solidFill>
                <a:latin typeface="Calibri"/>
                <a:ea typeface="Calibri"/>
                <a:cs typeface="Calibri"/>
                <a:sym typeface="Calibri"/>
              </a:rPr>
              <a:t>to provide loading tools in that arena with the same robustness, accuracy and performance you’ve all come to expect from our historical offerings.</a:t>
            </a:r>
            <a:endParaRPr lang="en-US" sz="1200" i="1"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32</a:t>
            </a:fld>
            <a:endParaRPr lang="en-US" dirty="0"/>
          </a:p>
        </p:txBody>
      </p:sp>
    </p:spTree>
    <p:extLst>
      <p:ext uri="{BB962C8B-B14F-4D97-AF65-F5344CB8AC3E}">
        <p14:creationId xmlns:p14="http://schemas.microsoft.com/office/powerpoint/2010/main" val="736924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33</a:t>
            </a:fld>
            <a:endParaRPr lang="en-US" dirty="0"/>
          </a:p>
        </p:txBody>
      </p:sp>
    </p:spTree>
    <p:extLst>
      <p:ext uri="{BB962C8B-B14F-4D97-AF65-F5344CB8AC3E}">
        <p14:creationId xmlns:p14="http://schemas.microsoft.com/office/powerpoint/2010/main" val="327652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i="1" dirty="0">
                <a:solidFill>
                  <a:schemeClr val="dk1"/>
                </a:solidFill>
                <a:latin typeface="Calibri"/>
                <a:ea typeface="Calibri"/>
                <a:cs typeface="Calibri"/>
                <a:sym typeface="Calibri"/>
              </a:rPr>
              <a:t>&lt;2 slides&gt; Organizations have a variety of sources of information and … &lt;2 slides&gt; </a:t>
            </a:r>
            <a:endParaRPr lang="en-US" dirty="0">
              <a:solidFill>
                <a:schemeClr val="dk1"/>
              </a:solidFill>
            </a:endParaRPr>
          </a:p>
          <a:p>
            <a:pPr marL="0" lvl="0" indent="0" algn="l" rtl="0">
              <a:spcBef>
                <a:spcPts val="0"/>
              </a:spcBef>
              <a:spcAft>
                <a:spcPts val="0"/>
              </a:spcAft>
              <a:buClr>
                <a:schemeClr val="dk1"/>
              </a:buClr>
              <a:buSzPts val="1100"/>
              <a:buFont typeface="Arial"/>
              <a:buNone/>
            </a:pPr>
            <a:endParaRPr lang="en-US"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i="1" dirty="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the traditional approach for entering it into the system is </a:t>
            </a:r>
            <a:r>
              <a:rPr lang="en-US" u="sng" dirty="0">
                <a:solidFill>
                  <a:schemeClr val="dk1"/>
                </a:solidFill>
                <a:latin typeface="Calibri"/>
                <a:ea typeface="Calibri"/>
                <a:cs typeface="Calibri"/>
                <a:sym typeface="Calibri"/>
              </a:rPr>
              <a:t>user forms</a:t>
            </a:r>
            <a:endParaRPr lang="en-US" dirty="0">
              <a:solidFill>
                <a:schemeClr val="dk1"/>
              </a:solidFill>
            </a:endParaRPr>
          </a:p>
          <a:p>
            <a:pPr marL="0" lvl="0" indent="0" algn="l" rtl="0">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07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Now these</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are sufficient for low volumes </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But they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take time and manpower </a:t>
            </a:r>
          </a:p>
          <a:p>
            <a:pPr marL="0" lvl="0" indent="0" algn="l" rtl="0">
              <a:lnSpc>
                <a:spcPct val="107000"/>
              </a:lnSpc>
              <a:spcBef>
                <a:spcPts val="8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&lt;CLICK&gt;</a:t>
            </a:r>
            <a:endParaRPr lang="en-US"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other approach is IT centric. </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Data sources provide data directly interfaced to Oracle via file transfer or some other mechanism.</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With these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Performance can be good</a:t>
            </a:r>
          </a:p>
          <a:p>
            <a:pPr marL="0" lvl="0" indent="0" algn="l" rtl="0">
              <a:lnSpc>
                <a:spcPct val="107000"/>
              </a:lnSpc>
              <a:spcBef>
                <a:spcPts val="8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But </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they’re costly to set up and maintain</a:t>
            </a:r>
          </a:p>
          <a:p>
            <a:pPr marL="342900" lvl="0" indent="-342900" algn="l" rtl="0">
              <a:lnSpc>
                <a:spcPct val="107000"/>
              </a:lnSpc>
              <a:spcBef>
                <a:spcPts val="800"/>
              </a:spcBef>
              <a:spcAft>
                <a:spcPts val="0"/>
              </a:spcAft>
              <a:buClr>
                <a:schemeClr val="dk1"/>
              </a:buClr>
              <a:buSzPts val="1100"/>
              <a:buChar char="●"/>
            </a:pPr>
            <a:r>
              <a:rPr lang="en-US" sz="1200" dirty="0">
                <a:solidFill>
                  <a:schemeClr val="dk1"/>
                </a:solidFill>
                <a:latin typeface="Noto Sans Symbols"/>
                <a:ea typeface="Noto Sans Symbols"/>
                <a:cs typeface="Noto Sans Symbols"/>
                <a:sym typeface="Noto Sans Symbols"/>
              </a:rPr>
              <a:t>and they lead to inertia </a:t>
            </a:r>
          </a:p>
          <a:p>
            <a:pPr marL="457200" lvl="0" indent="-298450" algn="l" rtl="0">
              <a:spcBef>
                <a:spcPts val="800"/>
              </a:spcBef>
              <a:spcAft>
                <a:spcPts val="0"/>
              </a:spcAft>
              <a:buClr>
                <a:schemeClr val="dk1"/>
              </a:buClr>
              <a:buSzPts val="1100"/>
              <a:buChar char="●"/>
            </a:pPr>
            <a:r>
              <a:rPr lang="en-US" sz="1200" dirty="0">
                <a:solidFill>
                  <a:schemeClr val="dk1"/>
                </a:solidFill>
                <a:latin typeface="Calibri"/>
                <a:ea typeface="Calibri"/>
                <a:cs typeface="Calibri"/>
                <a:sym typeface="Calibri"/>
              </a:rPr>
              <a:t>even small enhancements can be time consuming and lead to expensive projects</a:t>
            </a:r>
          </a:p>
          <a:p>
            <a:pPr marL="0" lvl="0" indent="0" algn="l" rtl="0">
              <a:lnSpc>
                <a:spcPct val="107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en-US" dirty="0">
                <a:solidFill>
                  <a:schemeClr val="dk1"/>
                </a:solidFill>
                <a:latin typeface="Calibri"/>
                <a:ea typeface="Calibri"/>
                <a:cs typeface="Calibri"/>
                <a:sym typeface="Calibri"/>
              </a:rPr>
              <a:t>There’s a problem here too now we enter the Cloud world because Oracle has tightened things up so much that a lot of IT centric approaches won’t work anymore. </a:t>
            </a:r>
            <a:endParaRPr lang="en-US" dirty="0">
              <a:solidFill>
                <a:schemeClr val="dk1"/>
              </a:solidFill>
            </a:endParaRPr>
          </a:p>
          <a:p>
            <a:pPr marL="171450" lvl="0" indent="-171450" algn="l" rtl="0">
              <a:lnSpc>
                <a:spcPct val="107000"/>
              </a:lnSpc>
              <a:spcBef>
                <a:spcPts val="800"/>
              </a:spcBef>
              <a:spcAft>
                <a:spcPts val="0"/>
              </a:spcAft>
              <a:buClr>
                <a:schemeClr val="dk1"/>
              </a:buClr>
              <a:buSzPts val="1100"/>
              <a:buChar char="●"/>
            </a:pPr>
            <a:r>
              <a:rPr lang="en-US" dirty="0">
                <a:solidFill>
                  <a:schemeClr val="dk1"/>
                </a:solidFill>
                <a:latin typeface="Calibri"/>
                <a:ea typeface="Calibri"/>
                <a:cs typeface="Calibri"/>
                <a:sym typeface="Calibri"/>
              </a:rPr>
              <a:t>EBS style database customizations and bespoke processes aren’t available. </a:t>
            </a:r>
            <a:endParaRPr lang="en-US" dirty="0">
              <a:solidFill>
                <a:schemeClr val="dk1"/>
              </a:solidFill>
            </a:endParaRPr>
          </a:p>
          <a:p>
            <a:pPr marL="171450" lvl="0" indent="-171450" algn="l" rtl="0">
              <a:lnSpc>
                <a:spcPct val="107000"/>
              </a:lnSpc>
              <a:spcBef>
                <a:spcPts val="800"/>
              </a:spcBef>
              <a:spcAft>
                <a:spcPts val="0"/>
              </a:spcAft>
              <a:buClr>
                <a:schemeClr val="dk1"/>
              </a:buClr>
              <a:buSzPts val="1100"/>
              <a:buChar char="●"/>
            </a:pPr>
            <a:r>
              <a:rPr lang="en-US" dirty="0">
                <a:solidFill>
                  <a:schemeClr val="dk1"/>
                </a:solidFill>
                <a:latin typeface="Calibri"/>
                <a:ea typeface="Calibri"/>
                <a:cs typeface="Calibri"/>
                <a:sym typeface="Calibri"/>
              </a:rPr>
              <a:t>You have to go through Oracle’s web services and BI reports</a:t>
            </a:r>
            <a:endParaRPr lang="en-US"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US" dirty="0">
                <a:solidFill>
                  <a:schemeClr val="dk1"/>
                </a:solidFill>
                <a:latin typeface="Calibri"/>
                <a:ea typeface="Calibri"/>
                <a:cs typeface="Calibri"/>
                <a:sym typeface="Calibri"/>
              </a:rPr>
              <a:t>which really limits what you can do.</a:t>
            </a:r>
          </a:p>
          <a:p>
            <a:pPr marL="0" lvl="0" indent="0" algn="l" rtl="0">
              <a:spcBef>
                <a:spcPts val="80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7</a:t>
            </a:fld>
            <a:endParaRPr lang="en-US" dirty="0"/>
          </a:p>
        </p:txBody>
      </p:sp>
    </p:spTree>
    <p:extLst>
      <p:ext uri="{BB962C8B-B14F-4D97-AF65-F5344CB8AC3E}">
        <p14:creationId xmlns:p14="http://schemas.microsoft.com/office/powerpoint/2010/main" val="396357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en-US" sz="1200" dirty="0"/>
              <a:t>Oracle has two offerings for webadi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t>1.- Seeded webadi integrators (templates) : Over 300 templates available (as 12.2)</a:t>
            </a:r>
            <a:endParaRPr lang="en-US" sz="900" dirty="0">
              <a:solidFill>
                <a:srgbClr val="091F2C"/>
              </a:solidFill>
              <a:latin typeface="Depot New Rg" panose="020B0503000000020004" pitchFamily="34" charset="0"/>
            </a:endParaRPr>
          </a:p>
          <a:p>
            <a:pPr marL="457200" lvl="0" indent="-298450" algn="l" rtl="0">
              <a:lnSpc>
                <a:spcPct val="100000"/>
              </a:lnSpc>
              <a:spcBef>
                <a:spcPts val="0"/>
              </a:spcBef>
              <a:spcAft>
                <a:spcPts val="0"/>
              </a:spcAft>
              <a:buSzPts val="1100"/>
              <a:buChar char="●"/>
            </a:pPr>
            <a:endParaRPr lang="en-US" dirty="0"/>
          </a:p>
          <a:p>
            <a:pPr marL="457200" lvl="0" indent="-298450" algn="l" rtl="0">
              <a:lnSpc>
                <a:spcPct val="100000"/>
              </a:lnSpc>
              <a:spcBef>
                <a:spcPts val="0"/>
              </a:spcBef>
              <a:spcAft>
                <a:spcPts val="0"/>
              </a:spcAft>
              <a:buSzPts val="1100"/>
              <a:buChar char="●"/>
            </a:pPr>
            <a:r>
              <a:rPr lang="en-US" sz="1200" dirty="0"/>
              <a:t>2.- You can develop your own integrators (templates). But that means you need to have an expert available inhouse or consultant</a:t>
            </a: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8</a:t>
            </a:fld>
            <a:endParaRPr lang="en-US" dirty="0"/>
          </a:p>
        </p:txBody>
      </p:sp>
    </p:spTree>
    <p:extLst>
      <p:ext uri="{BB962C8B-B14F-4D97-AF65-F5344CB8AC3E}">
        <p14:creationId xmlns:p14="http://schemas.microsoft.com/office/powerpoint/2010/main" val="198476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spcBef>
                <a:spcPts val="0"/>
              </a:spcBef>
              <a:spcAft>
                <a:spcPts val="0"/>
              </a:spcAft>
              <a:buNone/>
            </a:pPr>
            <a:r>
              <a:rPr lang="en-US" dirty="0">
                <a:solidFill>
                  <a:schemeClr val="dk1"/>
                </a:solidFill>
              </a:rPr>
              <a:t>If you take a look at the process flow for importing with webadi you can see the problem.</a:t>
            </a:r>
          </a:p>
          <a:p>
            <a:pPr marL="457200" lvl="0" indent="-298450" algn="l" rtl="0">
              <a:spcBef>
                <a:spcPts val="0"/>
              </a:spcBef>
              <a:spcAft>
                <a:spcPts val="0"/>
              </a:spcAft>
              <a:buClr>
                <a:schemeClr val="dk1"/>
              </a:buClr>
              <a:buSzPts val="1100"/>
              <a:buChar char="●"/>
            </a:pPr>
            <a:r>
              <a:rPr lang="en-US" dirty="0">
                <a:solidFill>
                  <a:schemeClr val="dk1"/>
                </a:solidFill>
              </a:rPr>
              <a:t>Too many steps</a:t>
            </a:r>
          </a:p>
          <a:p>
            <a:pPr marL="457200" lvl="0" indent="-298450" algn="l" rtl="0">
              <a:spcBef>
                <a:spcPts val="0"/>
              </a:spcBef>
              <a:spcAft>
                <a:spcPts val="0"/>
              </a:spcAft>
              <a:buClr>
                <a:schemeClr val="dk1"/>
              </a:buClr>
              <a:buSzPts val="1100"/>
              <a:buChar char="●"/>
            </a:pPr>
            <a:r>
              <a:rPr lang="en-US" dirty="0">
                <a:solidFill>
                  <a:schemeClr val="dk1"/>
                </a:solidFill>
              </a:rPr>
              <a:t>And you have to repeat the process each time you encounter a problem.</a:t>
            </a:r>
          </a:p>
          <a:p>
            <a:pPr marL="158750" lvl="0" indent="0" algn="l" rtl="0">
              <a:spcBef>
                <a:spcPts val="0"/>
              </a:spcBef>
              <a:spcAft>
                <a:spcPts val="0"/>
              </a:spcAft>
              <a:buNone/>
            </a:pPr>
            <a:endParaRPr lang="en-US" dirty="0">
              <a:solidFill>
                <a:schemeClr val="dk1"/>
              </a:solidFill>
            </a:endParaRPr>
          </a:p>
          <a:p>
            <a:pPr marL="158750" lvl="0" indent="0" algn="l" rtl="0">
              <a:spcBef>
                <a:spcPts val="0"/>
              </a:spcBef>
              <a:spcAft>
                <a:spcPts val="0"/>
              </a:spcAft>
              <a:buNone/>
            </a:pPr>
            <a:r>
              <a:rPr lang="en-US" dirty="0">
                <a:solidFill>
                  <a:schemeClr val="dk1"/>
                </a:solidFill>
              </a:rPr>
              <a:t>And that’s for each section of data</a:t>
            </a:r>
          </a:p>
          <a:p>
            <a:pPr marL="158750" lvl="0" indent="0" algn="l" rtl="0">
              <a:spcBef>
                <a:spcPts val="0"/>
              </a:spcBef>
              <a:spcAft>
                <a:spcPts val="0"/>
              </a:spcAft>
              <a:buNone/>
            </a:pPr>
            <a:r>
              <a:rPr lang="en-US" dirty="0">
                <a:solidFill>
                  <a:schemeClr val="dk1"/>
                </a:solidFill>
              </a:rPr>
              <a:t>So for complex areas like with Header and Line relationships the workload increases exponentially.</a:t>
            </a:r>
          </a:p>
          <a:p>
            <a:pPr marL="158750" lvl="0" indent="0" algn="l" rtl="0">
              <a:spcBef>
                <a:spcPts val="0"/>
              </a:spcBef>
              <a:spcAft>
                <a:spcPts val="0"/>
              </a:spcAft>
              <a:buNone/>
            </a:pPr>
            <a:r>
              <a:rPr lang="en-US" dirty="0">
                <a:solidFill>
                  <a:schemeClr val="dk1"/>
                </a:solidFill>
              </a:rPr>
              <a:t>Webadi is affected by patches, and any personalization you do, you will need to redevelop your personalizations</a:t>
            </a:r>
          </a:p>
          <a:p>
            <a:pPr marL="0" lvl="0" indent="0" algn="l" rtl="0">
              <a:spcBef>
                <a:spcPts val="0"/>
              </a:spcBef>
              <a:spcAft>
                <a:spcPts val="0"/>
              </a:spcAft>
              <a:buNone/>
            </a:pPr>
            <a:endParaRPr lang="en-US" dirty="0"/>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9</a:t>
            </a:fld>
            <a:endParaRPr lang="en-US" dirty="0"/>
          </a:p>
        </p:txBody>
      </p:sp>
    </p:spTree>
    <p:extLst>
      <p:ext uri="{BB962C8B-B14F-4D97-AF65-F5344CB8AC3E}">
        <p14:creationId xmlns:p14="http://schemas.microsoft.com/office/powerpoint/2010/main" val="149433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solidFill>
                  <a:schemeClr val="dk1"/>
                </a:solidFill>
              </a:rPr>
              <a:t>For example on some of the most popular applications</a:t>
            </a:r>
          </a:p>
          <a:p>
            <a:pPr marL="914400" lvl="1" indent="-298450" algn="l" rtl="0">
              <a:spcBef>
                <a:spcPts val="0"/>
              </a:spcBef>
              <a:spcAft>
                <a:spcPts val="0"/>
              </a:spcAft>
              <a:buClr>
                <a:schemeClr val="dk1"/>
              </a:buClr>
              <a:buSzPts val="1100"/>
              <a:buChar char="●"/>
            </a:pPr>
            <a:r>
              <a:rPr lang="en-US" dirty="0">
                <a:solidFill>
                  <a:schemeClr val="dk1"/>
                </a:solidFill>
              </a:rPr>
              <a:t>HR – has a big quantity of templates, but most of them are not relevant (localizations, etc.)</a:t>
            </a:r>
          </a:p>
          <a:p>
            <a:pPr marL="914400" lvl="1" indent="-298450" algn="l" rtl="0">
              <a:spcBef>
                <a:spcPts val="0"/>
              </a:spcBef>
              <a:spcAft>
                <a:spcPts val="0"/>
              </a:spcAft>
              <a:buClr>
                <a:schemeClr val="dk1"/>
              </a:buClr>
              <a:buSzPts val="1100"/>
              <a:buChar char="●"/>
            </a:pPr>
            <a:r>
              <a:rPr lang="en-US" dirty="0">
                <a:solidFill>
                  <a:schemeClr val="dk1"/>
                </a:solidFill>
              </a:rPr>
              <a:t>Projects – has 4 templates for budgets, but they are all the same, just different types of budgets (periodic – non-periodic)</a:t>
            </a:r>
          </a:p>
          <a:p>
            <a:pPr marL="914400" lvl="1" indent="-298450" algn="l" rtl="0">
              <a:spcBef>
                <a:spcPts val="0"/>
              </a:spcBef>
              <a:spcAft>
                <a:spcPts val="0"/>
              </a:spcAft>
              <a:buClr>
                <a:schemeClr val="dk1"/>
              </a:buClr>
              <a:buSzPts val="1100"/>
              <a:buChar char="●"/>
            </a:pPr>
            <a:r>
              <a:rPr lang="en-US" dirty="0">
                <a:solidFill>
                  <a:schemeClr val="dk1"/>
                </a:solidFill>
              </a:rPr>
              <a:t>Purchasing – they sound good, but you can’t use them without having some specific modules enabled </a:t>
            </a:r>
          </a:p>
          <a:p>
            <a:pPr marL="914400" lvl="1" indent="-298450" algn="l" rtl="0">
              <a:spcBef>
                <a:spcPts val="0"/>
              </a:spcBef>
              <a:spcAft>
                <a:spcPts val="0"/>
              </a:spcAft>
              <a:buClr>
                <a:schemeClr val="dk1"/>
              </a:buClr>
              <a:buSzPts val="1100"/>
              <a:buChar char="●"/>
            </a:pPr>
            <a:r>
              <a:rPr lang="en-US" dirty="0">
                <a:solidFill>
                  <a:schemeClr val="dk1"/>
                </a:solidFill>
              </a:rPr>
              <a:t>Manufacturing – All the templates are to fix errors on interface tables, not to upload data</a:t>
            </a:r>
          </a:p>
          <a:p>
            <a:pPr marL="914400" lvl="1" indent="-298450" algn="l" rtl="0">
              <a:spcBef>
                <a:spcPts val="0"/>
              </a:spcBef>
              <a:spcAft>
                <a:spcPts val="0"/>
              </a:spcAft>
              <a:buClr>
                <a:schemeClr val="dk1"/>
              </a:buClr>
              <a:buSzPts val="1100"/>
              <a:buChar char="●"/>
            </a:pPr>
            <a:r>
              <a:rPr lang="en-US" dirty="0">
                <a:solidFill>
                  <a:schemeClr val="dk1"/>
                </a:solidFill>
              </a:rPr>
              <a:t>eAM - ?</a:t>
            </a:r>
          </a:p>
          <a:p>
            <a:pPr marL="914400" lvl="1" indent="-298450" algn="l" rtl="0">
              <a:spcBef>
                <a:spcPts val="0"/>
              </a:spcBef>
              <a:spcAft>
                <a:spcPts val="0"/>
              </a:spcAft>
              <a:buClr>
                <a:schemeClr val="dk1"/>
              </a:buClr>
              <a:buSzPts val="1100"/>
              <a:buChar char="●"/>
            </a:pPr>
            <a:r>
              <a:rPr lang="en-US" dirty="0">
                <a:solidFill>
                  <a:schemeClr val="dk1"/>
                </a:solidFill>
              </a:rPr>
              <a:t>Advance pricing - ?</a:t>
            </a:r>
          </a:p>
          <a:p>
            <a:pPr marL="0" lvl="0" indent="0" algn="l" rtl="0">
              <a:spcBef>
                <a:spcPts val="0"/>
              </a:spcBef>
              <a:spcAft>
                <a:spcPts val="0"/>
              </a:spcAft>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12</a:t>
            </a:fld>
            <a:endParaRPr lang="en-US" dirty="0"/>
          </a:p>
        </p:txBody>
      </p:sp>
    </p:spTree>
    <p:extLst>
      <p:ext uri="{BB962C8B-B14F-4D97-AF65-F5344CB8AC3E}">
        <p14:creationId xmlns:p14="http://schemas.microsoft.com/office/powerpoint/2010/main" val="425805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solidFill>
                  <a:schemeClr val="dk1"/>
                </a:solidFill>
              </a:rPr>
              <a:t>For example on some of the most popular applications</a:t>
            </a:r>
          </a:p>
          <a:p>
            <a:pPr marL="914400" lvl="1" indent="-298450" algn="l" rtl="0">
              <a:spcBef>
                <a:spcPts val="0"/>
              </a:spcBef>
              <a:spcAft>
                <a:spcPts val="0"/>
              </a:spcAft>
              <a:buClr>
                <a:schemeClr val="dk1"/>
              </a:buClr>
              <a:buSzPts val="1100"/>
              <a:buChar char="●"/>
            </a:pPr>
            <a:r>
              <a:rPr lang="en-US" dirty="0">
                <a:solidFill>
                  <a:schemeClr val="dk1"/>
                </a:solidFill>
              </a:rPr>
              <a:t>HR – has a big quantity of templates, but most of them are not relevant (localizations, etc.)</a:t>
            </a:r>
          </a:p>
          <a:p>
            <a:pPr marL="914400" lvl="1" indent="-298450" algn="l" rtl="0">
              <a:spcBef>
                <a:spcPts val="0"/>
              </a:spcBef>
              <a:spcAft>
                <a:spcPts val="0"/>
              </a:spcAft>
              <a:buClr>
                <a:schemeClr val="dk1"/>
              </a:buClr>
              <a:buSzPts val="1100"/>
              <a:buChar char="●"/>
            </a:pPr>
            <a:r>
              <a:rPr lang="en-US" dirty="0">
                <a:solidFill>
                  <a:schemeClr val="dk1"/>
                </a:solidFill>
              </a:rPr>
              <a:t>Projects – has 4 templates for budgets, but they are all the same, just different types of budgets (periodic – non-periodic)</a:t>
            </a:r>
          </a:p>
          <a:p>
            <a:pPr marL="914400" lvl="1" indent="-298450" algn="l" rtl="0">
              <a:spcBef>
                <a:spcPts val="0"/>
              </a:spcBef>
              <a:spcAft>
                <a:spcPts val="0"/>
              </a:spcAft>
              <a:buClr>
                <a:schemeClr val="dk1"/>
              </a:buClr>
              <a:buSzPts val="1100"/>
              <a:buChar char="●"/>
            </a:pPr>
            <a:r>
              <a:rPr lang="en-US" dirty="0">
                <a:solidFill>
                  <a:schemeClr val="dk1"/>
                </a:solidFill>
              </a:rPr>
              <a:t>Purchasing – they sound good, but you can’t use them without having some specific modules enabled </a:t>
            </a:r>
          </a:p>
          <a:p>
            <a:pPr marL="914400" lvl="1" indent="-298450" algn="l" rtl="0">
              <a:spcBef>
                <a:spcPts val="0"/>
              </a:spcBef>
              <a:spcAft>
                <a:spcPts val="0"/>
              </a:spcAft>
              <a:buClr>
                <a:schemeClr val="dk1"/>
              </a:buClr>
              <a:buSzPts val="1100"/>
              <a:buChar char="●"/>
            </a:pPr>
            <a:r>
              <a:rPr lang="en-US" dirty="0">
                <a:solidFill>
                  <a:schemeClr val="dk1"/>
                </a:solidFill>
              </a:rPr>
              <a:t>Manufacturing – All the templates are to fix errors on interface tables, not to upload data</a:t>
            </a:r>
          </a:p>
          <a:p>
            <a:pPr marL="914400" lvl="1" indent="-298450" algn="l" rtl="0">
              <a:spcBef>
                <a:spcPts val="0"/>
              </a:spcBef>
              <a:spcAft>
                <a:spcPts val="0"/>
              </a:spcAft>
              <a:buClr>
                <a:schemeClr val="dk1"/>
              </a:buClr>
              <a:buSzPts val="1100"/>
              <a:buChar char="●"/>
            </a:pPr>
            <a:r>
              <a:rPr lang="en-US" dirty="0">
                <a:solidFill>
                  <a:schemeClr val="dk1"/>
                </a:solidFill>
              </a:rPr>
              <a:t>eAM - ?</a:t>
            </a:r>
          </a:p>
          <a:p>
            <a:pPr marL="914400" lvl="1" indent="-298450" algn="l" rtl="0">
              <a:spcBef>
                <a:spcPts val="0"/>
              </a:spcBef>
              <a:spcAft>
                <a:spcPts val="0"/>
              </a:spcAft>
              <a:buClr>
                <a:schemeClr val="dk1"/>
              </a:buClr>
              <a:buSzPts val="1100"/>
              <a:buChar char="●"/>
            </a:pPr>
            <a:r>
              <a:rPr lang="en-US" dirty="0">
                <a:solidFill>
                  <a:schemeClr val="dk1"/>
                </a:solidFill>
              </a:rPr>
              <a:t>Advance pricing - ?</a:t>
            </a:r>
          </a:p>
          <a:p>
            <a:pPr marL="0" lvl="0" indent="0" algn="l" rtl="0">
              <a:spcBef>
                <a:spcPts val="0"/>
              </a:spcBef>
              <a:spcAft>
                <a:spcPts val="0"/>
              </a:spcAft>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13</a:t>
            </a:fld>
            <a:endParaRPr lang="en-US" dirty="0"/>
          </a:p>
        </p:txBody>
      </p:sp>
    </p:spTree>
    <p:extLst>
      <p:ext uri="{BB962C8B-B14F-4D97-AF65-F5344CB8AC3E}">
        <p14:creationId xmlns:p14="http://schemas.microsoft.com/office/powerpoint/2010/main" val="160072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solidFill>
                  <a:schemeClr val="dk1"/>
                </a:solidFill>
              </a:rPr>
              <a:t>For example on some of the most popular applications</a:t>
            </a:r>
          </a:p>
          <a:p>
            <a:pPr marL="914400" lvl="1" indent="-298450" algn="l" rtl="0">
              <a:spcBef>
                <a:spcPts val="0"/>
              </a:spcBef>
              <a:spcAft>
                <a:spcPts val="0"/>
              </a:spcAft>
              <a:buClr>
                <a:schemeClr val="dk1"/>
              </a:buClr>
              <a:buSzPts val="1100"/>
              <a:buChar char="●"/>
            </a:pPr>
            <a:r>
              <a:rPr lang="en-US" dirty="0">
                <a:solidFill>
                  <a:schemeClr val="dk1"/>
                </a:solidFill>
              </a:rPr>
              <a:t>HR – has a big quantity of templates, but most of them are not relevant (localizations, etc.)</a:t>
            </a:r>
          </a:p>
          <a:p>
            <a:pPr marL="914400" lvl="1" indent="-298450" algn="l" rtl="0">
              <a:spcBef>
                <a:spcPts val="0"/>
              </a:spcBef>
              <a:spcAft>
                <a:spcPts val="0"/>
              </a:spcAft>
              <a:buClr>
                <a:schemeClr val="dk1"/>
              </a:buClr>
              <a:buSzPts val="1100"/>
              <a:buChar char="●"/>
            </a:pPr>
            <a:r>
              <a:rPr lang="en-US" dirty="0">
                <a:solidFill>
                  <a:schemeClr val="dk1"/>
                </a:solidFill>
              </a:rPr>
              <a:t>Projects – has 4 templates for budgets, but they are all the same, just different types of budgets (periodic – non-periodic)</a:t>
            </a:r>
          </a:p>
          <a:p>
            <a:pPr marL="914400" lvl="1" indent="-298450" algn="l" rtl="0">
              <a:spcBef>
                <a:spcPts val="0"/>
              </a:spcBef>
              <a:spcAft>
                <a:spcPts val="0"/>
              </a:spcAft>
              <a:buClr>
                <a:schemeClr val="dk1"/>
              </a:buClr>
              <a:buSzPts val="1100"/>
              <a:buChar char="●"/>
            </a:pPr>
            <a:r>
              <a:rPr lang="en-US" dirty="0">
                <a:solidFill>
                  <a:schemeClr val="dk1"/>
                </a:solidFill>
              </a:rPr>
              <a:t>Purchasing – they sound good, but you can’t use them without having some specific modules enabled </a:t>
            </a:r>
          </a:p>
          <a:p>
            <a:pPr marL="914400" lvl="1" indent="-298450" algn="l" rtl="0">
              <a:spcBef>
                <a:spcPts val="0"/>
              </a:spcBef>
              <a:spcAft>
                <a:spcPts val="0"/>
              </a:spcAft>
              <a:buClr>
                <a:schemeClr val="dk1"/>
              </a:buClr>
              <a:buSzPts val="1100"/>
              <a:buChar char="●"/>
            </a:pPr>
            <a:r>
              <a:rPr lang="en-US" dirty="0">
                <a:solidFill>
                  <a:schemeClr val="dk1"/>
                </a:solidFill>
              </a:rPr>
              <a:t>Manufacturing – All the templates are to fix errors on interface tables, not to upload data</a:t>
            </a:r>
          </a:p>
          <a:p>
            <a:pPr marL="914400" lvl="1" indent="-298450" algn="l" rtl="0">
              <a:spcBef>
                <a:spcPts val="0"/>
              </a:spcBef>
              <a:spcAft>
                <a:spcPts val="0"/>
              </a:spcAft>
              <a:buClr>
                <a:schemeClr val="dk1"/>
              </a:buClr>
              <a:buSzPts val="1100"/>
              <a:buChar char="●"/>
            </a:pPr>
            <a:r>
              <a:rPr lang="en-US" dirty="0">
                <a:solidFill>
                  <a:schemeClr val="dk1"/>
                </a:solidFill>
              </a:rPr>
              <a:t>eAM - ?</a:t>
            </a:r>
          </a:p>
          <a:p>
            <a:pPr marL="914400" lvl="1" indent="-298450" algn="l" rtl="0">
              <a:spcBef>
                <a:spcPts val="0"/>
              </a:spcBef>
              <a:spcAft>
                <a:spcPts val="0"/>
              </a:spcAft>
              <a:buClr>
                <a:schemeClr val="dk1"/>
              </a:buClr>
              <a:buSzPts val="1100"/>
              <a:buChar char="●"/>
            </a:pPr>
            <a:r>
              <a:rPr lang="en-US" dirty="0">
                <a:solidFill>
                  <a:schemeClr val="dk1"/>
                </a:solidFill>
              </a:rPr>
              <a:t>Advance pricing - ?</a:t>
            </a:r>
          </a:p>
          <a:p>
            <a:pPr marL="0" lvl="0" indent="0" algn="l" rtl="0">
              <a:spcBef>
                <a:spcPts val="0"/>
              </a:spcBef>
              <a:spcAft>
                <a:spcPts val="0"/>
              </a:spcAft>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14</a:t>
            </a:fld>
            <a:endParaRPr lang="en-US" dirty="0"/>
          </a:p>
        </p:txBody>
      </p:sp>
    </p:spTree>
    <p:extLst>
      <p:ext uri="{BB962C8B-B14F-4D97-AF65-F5344CB8AC3E}">
        <p14:creationId xmlns:p14="http://schemas.microsoft.com/office/powerpoint/2010/main" val="259567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solidFill>
                  <a:schemeClr val="dk1"/>
                </a:solidFill>
              </a:rPr>
              <a:t>For example on some of the most popular applications</a:t>
            </a:r>
          </a:p>
          <a:p>
            <a:pPr marL="914400" lvl="1" indent="-298450" algn="l" rtl="0">
              <a:spcBef>
                <a:spcPts val="0"/>
              </a:spcBef>
              <a:spcAft>
                <a:spcPts val="0"/>
              </a:spcAft>
              <a:buClr>
                <a:schemeClr val="dk1"/>
              </a:buClr>
              <a:buSzPts val="1100"/>
              <a:buChar char="●"/>
            </a:pPr>
            <a:r>
              <a:rPr lang="en-US" dirty="0">
                <a:solidFill>
                  <a:schemeClr val="dk1"/>
                </a:solidFill>
              </a:rPr>
              <a:t>HR – has a big quantity of templates, but most of them are not relevant (localizations, etc.)</a:t>
            </a:r>
          </a:p>
          <a:p>
            <a:pPr marL="914400" lvl="1" indent="-298450" algn="l" rtl="0">
              <a:spcBef>
                <a:spcPts val="0"/>
              </a:spcBef>
              <a:spcAft>
                <a:spcPts val="0"/>
              </a:spcAft>
              <a:buClr>
                <a:schemeClr val="dk1"/>
              </a:buClr>
              <a:buSzPts val="1100"/>
              <a:buChar char="●"/>
            </a:pPr>
            <a:r>
              <a:rPr lang="en-US" dirty="0">
                <a:solidFill>
                  <a:schemeClr val="dk1"/>
                </a:solidFill>
              </a:rPr>
              <a:t>Projects – has 4 templates for budgets, but they are all the same, just different types of budgets (periodic – non-periodic)</a:t>
            </a:r>
          </a:p>
          <a:p>
            <a:pPr marL="914400" lvl="1" indent="-298450" algn="l" rtl="0">
              <a:spcBef>
                <a:spcPts val="0"/>
              </a:spcBef>
              <a:spcAft>
                <a:spcPts val="0"/>
              </a:spcAft>
              <a:buClr>
                <a:schemeClr val="dk1"/>
              </a:buClr>
              <a:buSzPts val="1100"/>
              <a:buChar char="●"/>
            </a:pPr>
            <a:r>
              <a:rPr lang="en-US" dirty="0">
                <a:solidFill>
                  <a:schemeClr val="dk1"/>
                </a:solidFill>
              </a:rPr>
              <a:t>Purchasing – they sound good, but you can’t use them without having some specific modules enabled </a:t>
            </a:r>
          </a:p>
          <a:p>
            <a:pPr marL="914400" lvl="1" indent="-298450" algn="l" rtl="0">
              <a:spcBef>
                <a:spcPts val="0"/>
              </a:spcBef>
              <a:spcAft>
                <a:spcPts val="0"/>
              </a:spcAft>
              <a:buClr>
                <a:schemeClr val="dk1"/>
              </a:buClr>
              <a:buSzPts val="1100"/>
              <a:buChar char="●"/>
            </a:pPr>
            <a:r>
              <a:rPr lang="en-US" dirty="0">
                <a:solidFill>
                  <a:schemeClr val="dk1"/>
                </a:solidFill>
              </a:rPr>
              <a:t>Manufacturing – All the templates are to fix errors on interface tables, not to upload data</a:t>
            </a:r>
          </a:p>
          <a:p>
            <a:pPr marL="914400" lvl="1" indent="-298450" algn="l" rtl="0">
              <a:spcBef>
                <a:spcPts val="0"/>
              </a:spcBef>
              <a:spcAft>
                <a:spcPts val="0"/>
              </a:spcAft>
              <a:buClr>
                <a:schemeClr val="dk1"/>
              </a:buClr>
              <a:buSzPts val="1100"/>
              <a:buChar char="●"/>
            </a:pPr>
            <a:r>
              <a:rPr lang="en-US" dirty="0">
                <a:solidFill>
                  <a:schemeClr val="dk1"/>
                </a:solidFill>
              </a:rPr>
              <a:t>eAM - ?</a:t>
            </a:r>
          </a:p>
          <a:p>
            <a:pPr marL="914400" lvl="1" indent="-298450" algn="l" rtl="0">
              <a:spcBef>
                <a:spcPts val="0"/>
              </a:spcBef>
              <a:spcAft>
                <a:spcPts val="0"/>
              </a:spcAft>
              <a:buClr>
                <a:schemeClr val="dk1"/>
              </a:buClr>
              <a:buSzPts val="1100"/>
              <a:buChar char="●"/>
            </a:pPr>
            <a:r>
              <a:rPr lang="en-US" dirty="0">
                <a:solidFill>
                  <a:schemeClr val="dk1"/>
                </a:solidFill>
              </a:rPr>
              <a:t>Advance pricing - ?</a:t>
            </a:r>
          </a:p>
          <a:p>
            <a:pPr marL="0" lvl="0" indent="0" algn="l" rtl="0">
              <a:spcBef>
                <a:spcPts val="0"/>
              </a:spcBef>
              <a:spcAft>
                <a:spcPts val="0"/>
              </a:spcAft>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B2A345DB-A25A-B14F-859B-BDC0188E6D0B}" type="slidenum">
              <a:rPr lang="en-US" smtClean="0"/>
              <a:t>15</a:t>
            </a:fld>
            <a:endParaRPr lang="en-US" dirty="0"/>
          </a:p>
        </p:txBody>
      </p:sp>
    </p:spTree>
    <p:extLst>
      <p:ext uri="{BB962C8B-B14F-4D97-AF65-F5344CB8AC3E}">
        <p14:creationId xmlns:p14="http://schemas.microsoft.com/office/powerpoint/2010/main" val="88601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9035" y="291662"/>
            <a:ext cx="9805100" cy="963630"/>
          </a:xfrm>
        </p:spPr>
        <p:txBody>
          <a:bodyPr/>
          <a:lstStyle>
            <a:lvl1pPr>
              <a:defRPr>
                <a:solidFill>
                  <a:srgbClr val="003B49"/>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354ABE3-2555-AC48-921D-BBEF8BC4B0C9}" type="slidenum">
              <a:rPr lang="en-US" smtClean="0"/>
              <a:pPr/>
              <a:t>‹#›</a:t>
            </a:fld>
            <a:endParaRPr lang="en-US" dirty="0"/>
          </a:p>
        </p:txBody>
      </p:sp>
      <p:sp>
        <p:nvSpPr>
          <p:cNvPr id="4" name="Text Placeholder 2"/>
          <p:cNvSpPr>
            <a:spLocks noGrp="1"/>
          </p:cNvSpPr>
          <p:nvPr>
            <p:ph idx="1"/>
          </p:nvPr>
        </p:nvSpPr>
        <p:spPr>
          <a:xfrm>
            <a:off x="724829" y="1423115"/>
            <a:ext cx="9790771" cy="4997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9439" y="1259769"/>
            <a:ext cx="11039894" cy="1102963"/>
          </a:xfrm>
        </p:spPr>
        <p:txBody>
          <a:bodyPr/>
          <a:lstStyle>
            <a:lvl1pPr algn="ctr">
              <a:defRPr>
                <a:solidFill>
                  <a:srgbClr val="D63A31"/>
                </a:solidFill>
              </a:defRPr>
            </a:lvl1pPr>
          </a:lstStyle>
          <a:p>
            <a:r>
              <a:rPr lang="en-US" dirty="0"/>
              <a:t>This is your title</a:t>
            </a:r>
          </a:p>
        </p:txBody>
      </p:sp>
      <p:sp>
        <p:nvSpPr>
          <p:cNvPr id="3" name="Subtitle 2"/>
          <p:cNvSpPr>
            <a:spLocks noGrp="1"/>
          </p:cNvSpPr>
          <p:nvPr>
            <p:ph type="subTitle" idx="1" hasCustomPrompt="1"/>
          </p:nvPr>
        </p:nvSpPr>
        <p:spPr>
          <a:xfrm>
            <a:off x="559439" y="2669066"/>
            <a:ext cx="11039894" cy="1232483"/>
          </a:xfrm>
        </p:spPr>
        <p:txBody>
          <a:bodyPr>
            <a:normAutofit/>
          </a:bodyPr>
          <a:lstStyle>
            <a:lvl1pPr marL="0" indent="0" algn="ctr">
              <a:buNone/>
              <a:defRPr sz="2000">
                <a:solidFill>
                  <a:srgbClr val="003B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a subtitle for the presentation that can be extended to three lines</a:t>
            </a:r>
          </a:p>
        </p:txBody>
      </p:sp>
      <p:sp>
        <p:nvSpPr>
          <p:cNvPr id="9" name="Text Placeholder 8"/>
          <p:cNvSpPr>
            <a:spLocks noGrp="1"/>
          </p:cNvSpPr>
          <p:nvPr>
            <p:ph type="body" sz="quarter" idx="10" hasCustomPrompt="1"/>
          </p:nvPr>
        </p:nvSpPr>
        <p:spPr>
          <a:xfrm>
            <a:off x="4163273" y="4150807"/>
            <a:ext cx="3832225" cy="422874"/>
          </a:xfrm>
        </p:spPr>
        <p:txBody>
          <a:bodyPr>
            <a:normAutofit/>
          </a:bodyPr>
          <a:lstStyle>
            <a:lvl1pPr marL="0" indent="0" algn="ctr">
              <a:buNone/>
              <a:defRPr sz="2000" b="1">
                <a:solidFill>
                  <a:srgbClr val="006E9F"/>
                </a:solidFill>
              </a:defRPr>
            </a:lvl1pPr>
          </a:lstStyle>
          <a:p>
            <a:pPr lvl="0"/>
            <a:r>
              <a:rPr lang="en-US" dirty="0"/>
              <a:t>Prepared by:</a:t>
            </a:r>
          </a:p>
        </p:txBody>
      </p:sp>
      <p:sp>
        <p:nvSpPr>
          <p:cNvPr id="11" name="Text Placeholder 10"/>
          <p:cNvSpPr>
            <a:spLocks noGrp="1"/>
          </p:cNvSpPr>
          <p:nvPr>
            <p:ph type="body" sz="quarter" idx="11" hasCustomPrompt="1"/>
          </p:nvPr>
        </p:nvSpPr>
        <p:spPr>
          <a:xfrm>
            <a:off x="4762553" y="4598652"/>
            <a:ext cx="2633663" cy="1336675"/>
          </a:xfrm>
        </p:spPr>
        <p:txBody>
          <a:bodyPr>
            <a:noAutofit/>
          </a:bodyPr>
          <a:lstStyle>
            <a:lvl1pPr marL="0" indent="0" algn="ctr">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Name</a:t>
            </a:r>
          </a:p>
          <a:p>
            <a:pPr lvl="0"/>
            <a:r>
              <a:rPr lang="en-US" dirty="0"/>
              <a:t>Title</a:t>
            </a:r>
          </a:p>
          <a:p>
            <a:pPr lvl="0"/>
            <a:r>
              <a:rPr lang="en-US" dirty="0"/>
              <a:t>Date</a:t>
            </a:r>
          </a:p>
        </p:txBody>
      </p:sp>
    </p:spTree>
    <p:extLst>
      <p:ext uri="{BB962C8B-B14F-4D97-AF65-F5344CB8AC3E}">
        <p14:creationId xmlns:p14="http://schemas.microsoft.com/office/powerpoint/2010/main" val="37091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1"/>
            <a:ext cx="5601419" cy="2509318"/>
          </a:xfrm>
        </p:spPr>
        <p:txBody>
          <a:bodyPr/>
          <a:lstStyle>
            <a:lvl1pPr>
              <a:defRPr>
                <a:solidFill>
                  <a:schemeClr val="bg1"/>
                </a:solidFill>
              </a:defRPr>
            </a:lvl1pPr>
          </a:lstStyle>
          <a:p>
            <a:r>
              <a:rPr lang="en-US" dirty="0"/>
              <a:t>This is a divider slide</a:t>
            </a:r>
          </a:p>
        </p:txBody>
      </p:sp>
    </p:spTree>
    <p:extLst>
      <p:ext uri="{BB962C8B-B14F-4D97-AF65-F5344CB8AC3E}">
        <p14:creationId xmlns:p14="http://schemas.microsoft.com/office/powerpoint/2010/main" val="129643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73824" y="5449824"/>
            <a:ext cx="4773168" cy="1237801"/>
          </a:xfrm>
        </p:spPr>
        <p:txBody>
          <a:bodyPr>
            <a:noAutofit/>
          </a:bodyPr>
          <a:lstStyle>
            <a:lvl1pPr algn="l">
              <a:defRPr sz="2400">
                <a:solidFill>
                  <a:schemeClr val="bg1"/>
                </a:solidFill>
              </a:defRPr>
            </a:lvl1pPr>
          </a:lstStyle>
          <a:p>
            <a:pPr algn="r"/>
            <a:r>
              <a:rPr lang="en-US" dirty="0"/>
              <a:t>Your Name</a:t>
            </a:r>
            <a:br>
              <a:rPr lang="en-US" dirty="0"/>
            </a:br>
            <a:r>
              <a:rPr lang="en-US" dirty="0"/>
              <a:t>Your Email</a:t>
            </a:r>
            <a:br>
              <a:rPr lang="en-US" dirty="0"/>
            </a:br>
            <a:r>
              <a:rPr lang="en-US" dirty="0"/>
              <a:t>&amp; Additional Contact Details</a:t>
            </a:r>
          </a:p>
        </p:txBody>
      </p:sp>
      <p:sp>
        <p:nvSpPr>
          <p:cNvPr id="3" name="Title 1">
            <a:extLst>
              <a:ext uri="{FF2B5EF4-FFF2-40B4-BE49-F238E27FC236}">
                <a16:creationId xmlns:a16="http://schemas.microsoft.com/office/drawing/2014/main" id="{1E1EF0BA-BF8C-436A-9F5E-97D33D62F19F}"/>
              </a:ext>
            </a:extLst>
          </p:cNvPr>
          <p:cNvSpPr txBox="1">
            <a:spLocks/>
          </p:cNvSpPr>
          <p:nvPr userDrawn="1"/>
        </p:nvSpPr>
        <p:spPr>
          <a:xfrm>
            <a:off x="356616" y="621792"/>
            <a:ext cx="4789846" cy="153650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chemeClr val="bg1"/>
                </a:solidFill>
                <a:latin typeface="Arial"/>
                <a:ea typeface="+mj-ea"/>
                <a:cs typeface="Arial"/>
              </a:defRPr>
            </a:lvl1pPr>
          </a:lstStyle>
          <a:p>
            <a:pPr algn="r"/>
            <a:endParaRPr lang="en-US" sz="2400" dirty="0"/>
          </a:p>
        </p:txBody>
      </p:sp>
      <p:sp>
        <p:nvSpPr>
          <p:cNvPr id="7" name="TextBox 6">
            <a:extLst>
              <a:ext uri="{FF2B5EF4-FFF2-40B4-BE49-F238E27FC236}">
                <a16:creationId xmlns:a16="http://schemas.microsoft.com/office/drawing/2014/main" id="{6E9F01D6-4F44-4890-A3E0-107EF1D16C43}"/>
              </a:ext>
            </a:extLst>
          </p:cNvPr>
          <p:cNvSpPr txBox="1"/>
          <p:nvPr userDrawn="1"/>
        </p:nvSpPr>
        <p:spPr>
          <a:xfrm>
            <a:off x="633222" y="716581"/>
            <a:ext cx="5109210" cy="1107996"/>
          </a:xfrm>
          <a:prstGeom prst="rect">
            <a:avLst/>
          </a:prstGeom>
          <a:noFill/>
        </p:spPr>
        <p:txBody>
          <a:bodyPr wrap="square">
            <a:spAutoFit/>
          </a:bodyPr>
          <a:lstStyle/>
          <a:p>
            <a:pPr algn="l"/>
            <a:r>
              <a:rPr lang="en-US" sz="6600" b="1" dirty="0">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7857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B8B9F-B39F-464D-9A64-1AEE76B9CAE5}"/>
              </a:ext>
            </a:extLst>
          </p:cNvPr>
          <p:cNvSpPr>
            <a:spLocks noGrp="1"/>
          </p:cNvSpPr>
          <p:nvPr>
            <p:ph type="dt" sz="half" idx="10"/>
          </p:nvPr>
        </p:nvSpPr>
        <p:spPr/>
        <p:txBody>
          <a:bodyPr/>
          <a:lstStyle/>
          <a:p>
            <a:fld id="{9110BE60-C4F8-4153-AE94-AB0182E529ED}" type="datetimeFigureOut">
              <a:rPr lang="en-US" smtClean="0"/>
              <a:t>3/22/2023</a:t>
            </a:fld>
            <a:endParaRPr lang="en-US" dirty="0"/>
          </a:p>
        </p:txBody>
      </p:sp>
      <p:sp>
        <p:nvSpPr>
          <p:cNvPr id="3" name="Footer Placeholder 2">
            <a:extLst>
              <a:ext uri="{FF2B5EF4-FFF2-40B4-BE49-F238E27FC236}">
                <a16:creationId xmlns:a16="http://schemas.microsoft.com/office/drawing/2014/main" id="{44D802B6-D622-423E-A6A9-683DF6836A68}"/>
              </a:ext>
            </a:extLst>
          </p:cNvPr>
          <p:cNvSpPr>
            <a:spLocks noGrp="1"/>
          </p:cNvSpPr>
          <p:nvPr>
            <p:ph type="ftr" sz="quarter" idx="11"/>
          </p:nvPr>
        </p:nvSpPr>
        <p:spPr/>
        <p:txBody>
          <a:bodyPr/>
          <a:lstStyle/>
          <a:p>
            <a:r>
              <a:rPr lang="en-US" dirty="0"/>
              <a:t>Dark secrets of WebADI</a:t>
            </a:r>
          </a:p>
        </p:txBody>
      </p:sp>
      <p:sp>
        <p:nvSpPr>
          <p:cNvPr id="4" name="Slide Number Placeholder 3">
            <a:extLst>
              <a:ext uri="{FF2B5EF4-FFF2-40B4-BE49-F238E27FC236}">
                <a16:creationId xmlns:a16="http://schemas.microsoft.com/office/drawing/2014/main" id="{E8A4AFD9-1E19-4D59-9737-1DAFAB1872EC}"/>
              </a:ext>
            </a:extLst>
          </p:cNvPr>
          <p:cNvSpPr>
            <a:spLocks noGrp="1"/>
          </p:cNvSpPr>
          <p:nvPr>
            <p:ph type="sldNum" sz="quarter" idx="12"/>
          </p:nvPr>
        </p:nvSpPr>
        <p:spPr/>
        <p:txBody>
          <a:bodyPr/>
          <a:lstStyle/>
          <a:p>
            <a:fld id="{99893448-FE5C-4EA5-942F-F6CBE34C7CD3}" type="slidenum">
              <a:rPr lang="en-US" smtClean="0"/>
              <a:pPr/>
              <a:t>‹#›</a:t>
            </a:fld>
            <a:endParaRPr lang="en-US" dirty="0"/>
          </a:p>
        </p:txBody>
      </p:sp>
    </p:spTree>
    <p:extLst>
      <p:ext uri="{BB962C8B-B14F-4D97-AF65-F5344CB8AC3E}">
        <p14:creationId xmlns:p14="http://schemas.microsoft.com/office/powerpoint/2010/main" val="392650081"/>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2021" y="291662"/>
            <a:ext cx="11114689" cy="9636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2021" y="1516289"/>
            <a:ext cx="11114689" cy="47629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11345334" y="6475514"/>
            <a:ext cx="635213" cy="365125"/>
          </a:xfrm>
          <a:prstGeom prst="rect">
            <a:avLst/>
          </a:prstGeom>
        </p:spPr>
        <p:txBody>
          <a:bodyPr vert="horz" lIns="91440" tIns="45720" rIns="91440" bIns="45720" rtlCol="0" anchor="ctr"/>
          <a:lstStyle>
            <a:lvl1pPr algn="ctr">
              <a:defRPr sz="1000" b="1" i="0">
                <a:solidFill>
                  <a:schemeClr val="bg1"/>
                </a:solidFill>
                <a:latin typeface="Arial"/>
                <a:cs typeface="Arial"/>
              </a:defRPr>
            </a:lvl1pPr>
          </a:lstStyle>
          <a:p>
            <a:fld id="{6354ABE3-2555-AC48-921D-BBEF8BC4B0C9}" type="slidenum">
              <a:rPr lang="en-US" smtClean="0"/>
              <a:pPr/>
              <a:t>‹#›</a:t>
            </a:fld>
            <a:endParaRPr lang="en-US" dirty="0"/>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3" r:id="rId4"/>
    <p:sldLayoutId id="2147483664" r:id="rId5"/>
  </p:sldLayoutIdLst>
  <p:hf hdr="0" ftr="0" dt="0"/>
  <p:txStyles>
    <p:titleStyle>
      <a:lvl1pPr algn="l" defTabSz="457200" rtl="0" eaLnBrk="1" latinLnBrk="0" hangingPunct="1">
        <a:spcBef>
          <a:spcPct val="0"/>
        </a:spcBef>
        <a:buNone/>
        <a:defRPr sz="3000" b="1" kern="1200">
          <a:solidFill>
            <a:srgbClr val="003B4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50.svg"/><Relationship Id="rId5" Type="http://schemas.microsoft.com/office/2007/relationships/hdphoto" Target="../media/hdphoto1.wdp"/><Relationship Id="rId10" Type="http://schemas.openxmlformats.org/officeDocument/2006/relationships/image" Target="../media/image49.png"/><Relationship Id="rId4" Type="http://schemas.openxmlformats.org/officeDocument/2006/relationships/image" Target="../media/image17.png"/><Relationship Id="rId9" Type="http://schemas.openxmlformats.org/officeDocument/2006/relationships/image" Target="../media/image48.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51.png"/><Relationship Id="rId2" Type="http://schemas.openxmlformats.org/officeDocument/2006/relationships/image" Target="../media/image63.png"/><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52.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more4apps.com/" TargetMode="External"/><Relationship Id="rId2" Type="http://schemas.openxmlformats.org/officeDocument/2006/relationships/hyperlink" Target="mailto:Carlos.Urtubia@more4apps.com"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3982-4F6D-B243-A909-AAFC04408BE5}"/>
              </a:ext>
            </a:extLst>
          </p:cNvPr>
          <p:cNvSpPr>
            <a:spLocks noGrp="1"/>
          </p:cNvSpPr>
          <p:nvPr>
            <p:ph type="ctrTitle"/>
          </p:nvPr>
        </p:nvSpPr>
        <p:spPr>
          <a:xfrm>
            <a:off x="559439" y="2244506"/>
            <a:ext cx="11039894" cy="1102963"/>
          </a:xfrm>
        </p:spPr>
        <p:txBody>
          <a:bodyPr>
            <a:normAutofit fontScale="90000"/>
          </a:bodyPr>
          <a:lstStyle/>
          <a:p>
            <a:r>
              <a:rPr lang="en-US" sz="4400" dirty="0"/>
              <a:t>Uncovering the Dark Secrets </a:t>
            </a:r>
            <a:br>
              <a:rPr lang="en-US" sz="4400" dirty="0"/>
            </a:br>
            <a:r>
              <a:rPr lang="en-US" sz="4400" dirty="0"/>
              <a:t>of WebADI</a:t>
            </a:r>
          </a:p>
        </p:txBody>
      </p:sp>
      <p:sp>
        <p:nvSpPr>
          <p:cNvPr id="4" name="Text Placeholder 3">
            <a:extLst>
              <a:ext uri="{FF2B5EF4-FFF2-40B4-BE49-F238E27FC236}">
                <a16:creationId xmlns:a16="http://schemas.microsoft.com/office/drawing/2014/main" id="{6A5451C2-EA05-9242-B936-6F3D50AB66C5}"/>
              </a:ext>
            </a:extLst>
          </p:cNvPr>
          <p:cNvSpPr>
            <a:spLocks noGrp="1"/>
          </p:cNvSpPr>
          <p:nvPr>
            <p:ph type="body" sz="quarter" idx="10"/>
          </p:nvPr>
        </p:nvSpPr>
        <p:spPr>
          <a:xfrm>
            <a:off x="4179887" y="3939370"/>
            <a:ext cx="3832225" cy="422874"/>
          </a:xfrm>
        </p:spPr>
        <p:txBody>
          <a:bodyPr/>
          <a:lstStyle/>
          <a:p>
            <a:endParaRPr lang="en-US" dirty="0"/>
          </a:p>
        </p:txBody>
      </p:sp>
      <p:sp>
        <p:nvSpPr>
          <p:cNvPr id="5" name="Text Placeholder 4">
            <a:extLst>
              <a:ext uri="{FF2B5EF4-FFF2-40B4-BE49-F238E27FC236}">
                <a16:creationId xmlns:a16="http://schemas.microsoft.com/office/drawing/2014/main" id="{C2456BE2-3D00-1F45-A16C-242F1F00C1F1}"/>
              </a:ext>
            </a:extLst>
          </p:cNvPr>
          <p:cNvSpPr>
            <a:spLocks noGrp="1"/>
          </p:cNvSpPr>
          <p:nvPr>
            <p:ph type="body" sz="quarter" idx="11"/>
          </p:nvPr>
        </p:nvSpPr>
        <p:spPr>
          <a:xfrm>
            <a:off x="4779167" y="4387215"/>
            <a:ext cx="2633663" cy="1336675"/>
          </a:xfrm>
        </p:spPr>
        <p:txBody>
          <a:bodyPr/>
          <a:lstStyle/>
          <a:p>
            <a:r>
              <a:rPr lang="en-US" dirty="0"/>
              <a:t>Carlos Urtubia</a:t>
            </a:r>
          </a:p>
        </p:txBody>
      </p:sp>
      <p:grpSp>
        <p:nvGrpSpPr>
          <p:cNvPr id="6" name="Group 5">
            <a:extLst>
              <a:ext uri="{FF2B5EF4-FFF2-40B4-BE49-F238E27FC236}">
                <a16:creationId xmlns:a16="http://schemas.microsoft.com/office/drawing/2014/main" id="{52DBFFDF-4E7B-45CD-913F-CBF5311B06FE}"/>
              </a:ext>
            </a:extLst>
          </p:cNvPr>
          <p:cNvGrpSpPr/>
          <p:nvPr/>
        </p:nvGrpSpPr>
        <p:grpSpPr>
          <a:xfrm>
            <a:off x="4238746" y="4954145"/>
            <a:ext cx="3866542" cy="1212382"/>
            <a:chOff x="1652588" y="1032817"/>
            <a:chExt cx="6200525" cy="1884355"/>
          </a:xfrm>
        </p:grpSpPr>
        <p:pic>
          <p:nvPicPr>
            <p:cNvPr id="7" name="Picture 6" descr="A picture containing clock, drawing&#10;&#10;Description automatically generated">
              <a:extLst>
                <a:ext uri="{FF2B5EF4-FFF2-40B4-BE49-F238E27FC236}">
                  <a16:creationId xmlns:a16="http://schemas.microsoft.com/office/drawing/2014/main" id="{5AF39549-CEEF-4AE8-820B-D210A0A6398B}"/>
                </a:ext>
              </a:extLst>
            </p:cNvPr>
            <p:cNvPicPr>
              <a:picLocks noChangeAspect="1"/>
            </p:cNvPicPr>
            <p:nvPr/>
          </p:nvPicPr>
          <p:blipFill rotWithShape="1">
            <a:blip r:embed="rId2"/>
            <a:srcRect l="23728"/>
            <a:stretch/>
          </p:blipFill>
          <p:spPr>
            <a:xfrm>
              <a:off x="2847974" y="1032817"/>
              <a:ext cx="5005139" cy="1884355"/>
            </a:xfrm>
            <a:prstGeom prst="rect">
              <a:avLst/>
            </a:prstGeom>
          </p:spPr>
        </p:pic>
        <p:pic>
          <p:nvPicPr>
            <p:cNvPr id="8" name="Picture 7" descr="A picture containing clock, drawing&#10;&#10;Description automatically generated">
              <a:extLst>
                <a:ext uri="{FF2B5EF4-FFF2-40B4-BE49-F238E27FC236}">
                  <a16:creationId xmlns:a16="http://schemas.microsoft.com/office/drawing/2014/main" id="{376B1206-E959-4575-8472-1EA5DAE74DF4}"/>
                </a:ext>
              </a:extLst>
            </p:cNvPr>
            <p:cNvPicPr>
              <a:picLocks noChangeAspect="1"/>
            </p:cNvPicPr>
            <p:nvPr/>
          </p:nvPicPr>
          <p:blipFill rotWithShape="1">
            <a:blip r:embed="rId2"/>
            <a:srcRect l="5512" t="20254" r="77070" b="18331"/>
            <a:stretch/>
          </p:blipFill>
          <p:spPr>
            <a:xfrm>
              <a:off x="1652588" y="1414463"/>
              <a:ext cx="1143000" cy="1157287"/>
            </a:xfrm>
            <a:prstGeom prst="rect">
              <a:avLst/>
            </a:prstGeom>
          </p:spPr>
        </p:pic>
      </p:grpSp>
    </p:spTree>
    <p:extLst>
      <p:ext uri="{BB962C8B-B14F-4D97-AF65-F5344CB8AC3E}">
        <p14:creationId xmlns:p14="http://schemas.microsoft.com/office/powerpoint/2010/main" val="417611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EA2A38-BADC-4397-87C4-7880FEF81282}"/>
              </a:ext>
            </a:extLst>
          </p:cNvPr>
          <p:cNvSpPr>
            <a:spLocks noGrp="1"/>
          </p:cNvSpPr>
          <p:nvPr>
            <p:ph type="title"/>
          </p:nvPr>
        </p:nvSpPr>
        <p:spPr/>
        <p:txBody>
          <a:bodyPr/>
          <a:lstStyle/>
          <a:p>
            <a:r>
              <a:rPr lang="en-US" dirty="0"/>
              <a:t>Seeded Webadi Templates</a:t>
            </a:r>
            <a:endParaRPr lang="en-CA" dirty="0"/>
          </a:p>
        </p:txBody>
      </p:sp>
      <p:pic>
        <p:nvPicPr>
          <p:cNvPr id="10" name="Picture 9">
            <a:extLst>
              <a:ext uri="{FF2B5EF4-FFF2-40B4-BE49-F238E27FC236}">
                <a16:creationId xmlns:a16="http://schemas.microsoft.com/office/drawing/2014/main" id="{516E4C3A-D5ED-488B-893B-2CF38A8DE36B}"/>
              </a:ext>
            </a:extLst>
          </p:cNvPr>
          <p:cNvPicPr>
            <a:picLocks noChangeAspect="1"/>
          </p:cNvPicPr>
          <p:nvPr/>
        </p:nvPicPr>
        <p:blipFill rotWithShape="1">
          <a:blip r:embed="rId2"/>
          <a:srcRect l="3148" t="1766" r="3119"/>
          <a:stretch/>
        </p:blipFill>
        <p:spPr>
          <a:xfrm>
            <a:off x="628650" y="1255292"/>
            <a:ext cx="11087100" cy="4878222"/>
          </a:xfrm>
          <a:prstGeom prst="rect">
            <a:avLst/>
          </a:prstGeom>
        </p:spPr>
      </p:pic>
    </p:spTree>
    <p:extLst>
      <p:ext uri="{BB962C8B-B14F-4D97-AF65-F5344CB8AC3E}">
        <p14:creationId xmlns:p14="http://schemas.microsoft.com/office/powerpoint/2010/main" val="141599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273B37-EE77-4942-BD19-0CB9B68B0010}"/>
              </a:ext>
            </a:extLst>
          </p:cNvPr>
          <p:cNvSpPr/>
          <p:nvPr/>
        </p:nvSpPr>
        <p:spPr>
          <a:xfrm>
            <a:off x="5636795" y="984903"/>
            <a:ext cx="6268160" cy="4279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US" sz="2000" kern="1200" dirty="0">
              <a:solidFill>
                <a:prstClr val="white"/>
              </a:solidFill>
              <a:latin typeface="Calibri" panose="020F0502020204030204"/>
            </a:endParaRPr>
          </a:p>
        </p:txBody>
      </p:sp>
      <p:sp>
        <p:nvSpPr>
          <p:cNvPr id="6" name="Title 5">
            <a:extLst>
              <a:ext uri="{FF2B5EF4-FFF2-40B4-BE49-F238E27FC236}">
                <a16:creationId xmlns:a16="http://schemas.microsoft.com/office/drawing/2014/main" id="{FC833792-F434-4978-8759-59DD0B2E4B68}"/>
              </a:ext>
            </a:extLst>
          </p:cNvPr>
          <p:cNvSpPr>
            <a:spLocks noGrp="1"/>
          </p:cNvSpPr>
          <p:nvPr>
            <p:ph type="ctrTitle"/>
          </p:nvPr>
        </p:nvSpPr>
        <p:spPr/>
        <p:txBody>
          <a:bodyPr>
            <a:normAutofit/>
          </a:bodyPr>
          <a:lstStyle/>
          <a:p>
            <a:r>
              <a:rPr lang="en-US" sz="4000" dirty="0"/>
              <a:t>Seeded Webadi</a:t>
            </a:r>
            <a:br>
              <a:rPr lang="en-US" sz="4000" dirty="0"/>
            </a:br>
            <a:r>
              <a:rPr lang="en-US" sz="4000" dirty="0"/>
              <a:t>Templates</a:t>
            </a:r>
            <a:endParaRPr lang="en-CA" sz="4000" dirty="0"/>
          </a:p>
        </p:txBody>
      </p:sp>
      <p:pic>
        <p:nvPicPr>
          <p:cNvPr id="7" name="Google Shape;185;p32">
            <a:extLst>
              <a:ext uri="{FF2B5EF4-FFF2-40B4-BE49-F238E27FC236}">
                <a16:creationId xmlns:a16="http://schemas.microsoft.com/office/drawing/2014/main" id="{E7368743-C2F2-44E9-8753-1414B58303AA}"/>
              </a:ext>
            </a:extLst>
          </p:cNvPr>
          <p:cNvPicPr preferRelativeResize="0"/>
          <p:nvPr/>
        </p:nvPicPr>
        <p:blipFill rotWithShape="1">
          <a:blip r:embed="rId2">
            <a:alphaModFix/>
          </a:blip>
          <a:srcRect t="10676" b="10645"/>
          <a:stretch/>
        </p:blipFill>
        <p:spPr>
          <a:xfrm>
            <a:off x="5796252" y="984903"/>
            <a:ext cx="5949245" cy="4279658"/>
          </a:xfrm>
          <a:prstGeom prst="rect">
            <a:avLst/>
          </a:prstGeom>
          <a:noFill/>
          <a:ln>
            <a:noFill/>
          </a:ln>
        </p:spPr>
      </p:pic>
    </p:spTree>
    <p:extLst>
      <p:ext uri="{BB962C8B-B14F-4D97-AF65-F5344CB8AC3E}">
        <p14:creationId xmlns:p14="http://schemas.microsoft.com/office/powerpoint/2010/main" val="34829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EF4AA-B7A6-4B15-AB16-A4240D0F705D}"/>
              </a:ext>
            </a:extLst>
          </p:cNvPr>
          <p:cNvSpPr>
            <a:spLocks noGrp="1"/>
          </p:cNvSpPr>
          <p:nvPr>
            <p:ph type="title"/>
          </p:nvPr>
        </p:nvSpPr>
        <p:spPr/>
        <p:txBody>
          <a:bodyPr/>
          <a:lstStyle/>
          <a:p>
            <a:r>
              <a:rPr lang="en-US" dirty="0"/>
              <a:t>Projects</a:t>
            </a:r>
            <a:endParaRPr lang="en-CA" dirty="0"/>
          </a:p>
        </p:txBody>
      </p:sp>
      <p:sp>
        <p:nvSpPr>
          <p:cNvPr id="5" name="Google Shape;193;p33">
            <a:extLst>
              <a:ext uri="{FF2B5EF4-FFF2-40B4-BE49-F238E27FC236}">
                <a16:creationId xmlns:a16="http://schemas.microsoft.com/office/drawing/2014/main" id="{D52002BF-4DCC-4B98-BB3B-8DF43C22435E}"/>
              </a:ext>
            </a:extLst>
          </p:cNvPr>
          <p:cNvSpPr txBox="1"/>
          <p:nvPr/>
        </p:nvSpPr>
        <p:spPr>
          <a:xfrm>
            <a:off x="4215191" y="2280642"/>
            <a:ext cx="6546594" cy="2677626"/>
          </a:xfrm>
          <a:prstGeom prst="rect">
            <a:avLst/>
          </a:prstGeom>
          <a:noFill/>
          <a:ln>
            <a:noFill/>
          </a:ln>
        </p:spPr>
        <p:txBody>
          <a:bodyPr spcFirstLastPara="1" wrap="square" lIns="91425" tIns="91425" rIns="91425" bIns="91425" anchor="ctr" anchorCtr="0">
            <a:spAutoFit/>
          </a:bodyPr>
          <a:lstStyle/>
          <a:p>
            <a:pPr marL="285750" lvl="0" indent="-285750" algn="l" rtl="0">
              <a:lnSpc>
                <a:spcPct val="150000"/>
              </a:lnSpc>
              <a:spcBef>
                <a:spcPts val="0"/>
              </a:spcBef>
              <a:spcAft>
                <a:spcPts val="0"/>
              </a:spcAft>
              <a:buFont typeface="Arial" panose="020B0604020202020204" pitchFamily="34" charset="0"/>
              <a:buChar char="•"/>
            </a:pPr>
            <a:r>
              <a:rPr lang="en-US" sz="3600" dirty="0">
                <a:solidFill>
                  <a:schemeClr val="tx1"/>
                </a:solidFill>
                <a:latin typeface="Depot New Rg" panose="020B0503000000020004" pitchFamily="34" charset="0"/>
              </a:rPr>
              <a:t>4 to create budgets</a:t>
            </a:r>
          </a:p>
          <a:p>
            <a:pPr marL="285750" lvl="0" indent="-285750" algn="l" rtl="0">
              <a:lnSpc>
                <a:spcPct val="150000"/>
              </a:lnSpc>
              <a:spcBef>
                <a:spcPts val="0"/>
              </a:spcBef>
              <a:spcAft>
                <a:spcPts val="0"/>
              </a:spcAft>
              <a:buFont typeface="Arial" panose="020B0604020202020204" pitchFamily="34" charset="0"/>
              <a:buChar char="•"/>
            </a:pPr>
            <a:r>
              <a:rPr lang="en-US" sz="3600" dirty="0">
                <a:solidFill>
                  <a:schemeClr val="tx1"/>
                </a:solidFill>
                <a:latin typeface="Depot New Rg" panose="020B0503000000020004" pitchFamily="34" charset="0"/>
              </a:rPr>
              <a:t>2 to create transactions</a:t>
            </a:r>
          </a:p>
          <a:p>
            <a:pPr marL="285750" lvl="0" indent="-285750" algn="l" rtl="0">
              <a:lnSpc>
                <a:spcPct val="150000"/>
              </a:lnSpc>
              <a:spcBef>
                <a:spcPts val="0"/>
              </a:spcBef>
              <a:spcAft>
                <a:spcPts val="0"/>
              </a:spcAft>
              <a:buFont typeface="Arial" panose="020B0604020202020204" pitchFamily="34" charset="0"/>
              <a:buChar char="•"/>
            </a:pPr>
            <a:r>
              <a:rPr lang="en-US" sz="3600" dirty="0">
                <a:solidFill>
                  <a:schemeClr val="tx1"/>
                </a:solidFill>
                <a:latin typeface="Depot New Rg" panose="020B0503000000020004" pitchFamily="34" charset="0"/>
              </a:rPr>
              <a:t>1 to connect to MS Projects</a:t>
            </a:r>
          </a:p>
        </p:txBody>
      </p:sp>
      <p:pic>
        <p:nvPicPr>
          <p:cNvPr id="6" name="Google Shape;192;p33">
            <a:extLst>
              <a:ext uri="{FF2B5EF4-FFF2-40B4-BE49-F238E27FC236}">
                <a16:creationId xmlns:a16="http://schemas.microsoft.com/office/drawing/2014/main" id="{8E8FEA73-58A6-411B-884F-07BA482413C6}"/>
              </a:ext>
            </a:extLst>
          </p:cNvPr>
          <p:cNvPicPr preferRelativeResize="0"/>
          <p:nvPr/>
        </p:nvPicPr>
        <p:blipFill>
          <a:blip r:embed="rId3">
            <a:alphaModFix/>
          </a:blip>
          <a:stretch>
            <a:fillRect/>
          </a:stretch>
        </p:blipFill>
        <p:spPr>
          <a:xfrm>
            <a:off x="418432" y="1520529"/>
            <a:ext cx="3717472" cy="3964769"/>
          </a:xfrm>
          <a:prstGeom prst="rect">
            <a:avLst/>
          </a:prstGeom>
          <a:noFill/>
          <a:ln>
            <a:noFill/>
          </a:ln>
        </p:spPr>
      </p:pic>
    </p:spTree>
    <p:extLst>
      <p:ext uri="{BB962C8B-B14F-4D97-AF65-F5344CB8AC3E}">
        <p14:creationId xmlns:p14="http://schemas.microsoft.com/office/powerpoint/2010/main" val="19262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EF4AA-B7A6-4B15-AB16-A4240D0F705D}"/>
              </a:ext>
            </a:extLst>
          </p:cNvPr>
          <p:cNvSpPr>
            <a:spLocks noGrp="1"/>
          </p:cNvSpPr>
          <p:nvPr>
            <p:ph type="title"/>
          </p:nvPr>
        </p:nvSpPr>
        <p:spPr/>
        <p:txBody>
          <a:bodyPr/>
          <a:lstStyle/>
          <a:p>
            <a:r>
              <a:rPr lang="en-US" dirty="0"/>
              <a:t>Human Resources</a:t>
            </a:r>
            <a:endParaRPr lang="en-CA" dirty="0"/>
          </a:p>
        </p:txBody>
      </p:sp>
      <p:sp>
        <p:nvSpPr>
          <p:cNvPr id="5" name="Google Shape;193;p33">
            <a:extLst>
              <a:ext uri="{FF2B5EF4-FFF2-40B4-BE49-F238E27FC236}">
                <a16:creationId xmlns:a16="http://schemas.microsoft.com/office/drawing/2014/main" id="{D52002BF-4DCC-4B98-BB3B-8DF43C22435E}"/>
              </a:ext>
            </a:extLst>
          </p:cNvPr>
          <p:cNvSpPr txBox="1"/>
          <p:nvPr/>
        </p:nvSpPr>
        <p:spPr>
          <a:xfrm>
            <a:off x="709035" y="1865143"/>
            <a:ext cx="6546594" cy="3508623"/>
          </a:xfrm>
          <a:prstGeom prst="rect">
            <a:avLst/>
          </a:prstGeom>
          <a:noFill/>
          <a:ln>
            <a:noFill/>
          </a:ln>
        </p:spPr>
        <p:txBody>
          <a:bodyPr spcFirstLastPara="1" wrap="square" lIns="91425" tIns="91425" rIns="91425" bIns="91425" anchor="ctr" anchorCtr="0">
            <a:spAutoFit/>
          </a:bodyPr>
          <a:lstStyle/>
          <a:p>
            <a:pPr marL="28575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Lots of templates...but</a:t>
            </a:r>
          </a:p>
          <a:p>
            <a:pPr marL="28575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10 are localizations related</a:t>
            </a:r>
          </a:p>
          <a:p>
            <a:pPr marL="28575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Most are not even ideal for simple tasks</a:t>
            </a:r>
          </a:p>
        </p:txBody>
      </p:sp>
      <p:pic>
        <p:nvPicPr>
          <p:cNvPr id="7" name="Google Shape;200;p34">
            <a:extLst>
              <a:ext uri="{FF2B5EF4-FFF2-40B4-BE49-F238E27FC236}">
                <a16:creationId xmlns:a16="http://schemas.microsoft.com/office/drawing/2014/main" id="{B3F416E4-0A8D-4744-BE9E-5B828B6C1354}"/>
              </a:ext>
            </a:extLst>
          </p:cNvPr>
          <p:cNvPicPr preferRelativeResize="0"/>
          <p:nvPr/>
        </p:nvPicPr>
        <p:blipFill>
          <a:blip r:embed="rId3">
            <a:alphaModFix/>
          </a:blip>
          <a:stretch>
            <a:fillRect/>
          </a:stretch>
        </p:blipFill>
        <p:spPr>
          <a:xfrm>
            <a:off x="7143088" y="1955959"/>
            <a:ext cx="3787509" cy="2946081"/>
          </a:xfrm>
          <a:prstGeom prst="rect">
            <a:avLst/>
          </a:prstGeom>
          <a:noFill/>
          <a:ln>
            <a:noFill/>
          </a:ln>
        </p:spPr>
      </p:pic>
    </p:spTree>
    <p:extLst>
      <p:ext uri="{BB962C8B-B14F-4D97-AF65-F5344CB8AC3E}">
        <p14:creationId xmlns:p14="http://schemas.microsoft.com/office/powerpoint/2010/main" val="106627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EF4AA-B7A6-4B15-AB16-A4240D0F705D}"/>
              </a:ext>
            </a:extLst>
          </p:cNvPr>
          <p:cNvSpPr>
            <a:spLocks noGrp="1"/>
          </p:cNvSpPr>
          <p:nvPr>
            <p:ph type="title"/>
          </p:nvPr>
        </p:nvSpPr>
        <p:spPr/>
        <p:txBody>
          <a:bodyPr/>
          <a:lstStyle/>
          <a:p>
            <a:r>
              <a:rPr lang="en-US" dirty="0"/>
              <a:t>Manufacturing</a:t>
            </a:r>
            <a:endParaRPr lang="en-CA" dirty="0"/>
          </a:p>
        </p:txBody>
      </p:sp>
      <p:sp>
        <p:nvSpPr>
          <p:cNvPr id="5" name="Google Shape;193;p33">
            <a:extLst>
              <a:ext uri="{FF2B5EF4-FFF2-40B4-BE49-F238E27FC236}">
                <a16:creationId xmlns:a16="http://schemas.microsoft.com/office/drawing/2014/main" id="{D52002BF-4DCC-4B98-BB3B-8DF43C22435E}"/>
              </a:ext>
            </a:extLst>
          </p:cNvPr>
          <p:cNvSpPr txBox="1"/>
          <p:nvPr/>
        </p:nvSpPr>
        <p:spPr>
          <a:xfrm>
            <a:off x="4690192" y="2280641"/>
            <a:ext cx="6225458" cy="2677626"/>
          </a:xfrm>
          <a:prstGeom prst="rect">
            <a:avLst/>
          </a:prstGeom>
          <a:noFill/>
          <a:ln>
            <a:noFill/>
          </a:ln>
        </p:spPr>
        <p:txBody>
          <a:bodyPr spcFirstLastPara="1" wrap="square" lIns="91425" tIns="91425" rIns="91425" bIns="91425" anchor="ctr" anchorCtr="0">
            <a:spAutoFit/>
          </a:bodyPr>
          <a:lstStyle/>
          <a:p>
            <a:pPr marL="285750" lvl="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Not for data uploading</a:t>
            </a:r>
          </a:p>
          <a:p>
            <a:pPr marL="285750" lvl="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52 to resolve errors on interface tables </a:t>
            </a:r>
          </a:p>
        </p:txBody>
      </p:sp>
      <p:pic>
        <p:nvPicPr>
          <p:cNvPr id="6" name="Google Shape;205;p35">
            <a:extLst>
              <a:ext uri="{FF2B5EF4-FFF2-40B4-BE49-F238E27FC236}">
                <a16:creationId xmlns:a16="http://schemas.microsoft.com/office/drawing/2014/main" id="{8D56520B-C135-468D-B4DC-7C90F6960843}"/>
              </a:ext>
            </a:extLst>
          </p:cNvPr>
          <p:cNvPicPr preferRelativeResize="0"/>
          <p:nvPr/>
        </p:nvPicPr>
        <p:blipFill>
          <a:blip r:embed="rId3">
            <a:alphaModFix/>
          </a:blip>
          <a:stretch>
            <a:fillRect/>
          </a:stretch>
        </p:blipFill>
        <p:spPr>
          <a:xfrm>
            <a:off x="577447" y="1539504"/>
            <a:ext cx="3783538" cy="3778991"/>
          </a:xfrm>
          <a:prstGeom prst="rect">
            <a:avLst/>
          </a:prstGeom>
          <a:noFill/>
          <a:ln>
            <a:noFill/>
          </a:ln>
        </p:spPr>
      </p:pic>
    </p:spTree>
    <p:extLst>
      <p:ext uri="{BB962C8B-B14F-4D97-AF65-F5344CB8AC3E}">
        <p14:creationId xmlns:p14="http://schemas.microsoft.com/office/powerpoint/2010/main" val="25164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EF4AA-B7A6-4B15-AB16-A4240D0F705D}"/>
              </a:ext>
            </a:extLst>
          </p:cNvPr>
          <p:cNvSpPr>
            <a:spLocks noGrp="1"/>
          </p:cNvSpPr>
          <p:nvPr>
            <p:ph type="title"/>
          </p:nvPr>
        </p:nvSpPr>
        <p:spPr/>
        <p:txBody>
          <a:bodyPr/>
          <a:lstStyle/>
          <a:p>
            <a:r>
              <a:rPr lang="en-US" dirty="0"/>
              <a:t>Purchasing</a:t>
            </a:r>
            <a:endParaRPr lang="en-CA" dirty="0"/>
          </a:p>
        </p:txBody>
      </p:sp>
      <p:sp>
        <p:nvSpPr>
          <p:cNvPr id="5" name="Google Shape;193;p33">
            <a:extLst>
              <a:ext uri="{FF2B5EF4-FFF2-40B4-BE49-F238E27FC236}">
                <a16:creationId xmlns:a16="http://schemas.microsoft.com/office/drawing/2014/main" id="{D52002BF-4DCC-4B98-BB3B-8DF43C22435E}"/>
              </a:ext>
            </a:extLst>
          </p:cNvPr>
          <p:cNvSpPr txBox="1"/>
          <p:nvPr/>
        </p:nvSpPr>
        <p:spPr>
          <a:xfrm>
            <a:off x="709035" y="1034147"/>
            <a:ext cx="6546594" cy="5170616"/>
          </a:xfrm>
          <a:prstGeom prst="rect">
            <a:avLst/>
          </a:prstGeom>
          <a:noFill/>
          <a:ln>
            <a:noFill/>
          </a:ln>
        </p:spPr>
        <p:txBody>
          <a:bodyPr spcFirstLastPara="1" wrap="square" lIns="91425" tIns="91425" rIns="91425" bIns="91425" anchor="ctr" anchorCtr="0">
            <a:spAutoFit/>
          </a:bodyPr>
          <a:lstStyle/>
          <a:p>
            <a:pPr marL="28575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Usable if you have specific modules enabled</a:t>
            </a:r>
          </a:p>
          <a:p>
            <a:pPr marL="28575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Purchasing Documents Dashboard Integrator</a:t>
            </a:r>
          </a:p>
          <a:p>
            <a:pPr marL="28575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Purchasing Document Bulk load Integrator</a:t>
            </a:r>
          </a:p>
        </p:txBody>
      </p:sp>
      <p:pic>
        <p:nvPicPr>
          <p:cNvPr id="6" name="Google Shape;214;p36">
            <a:extLst>
              <a:ext uri="{FF2B5EF4-FFF2-40B4-BE49-F238E27FC236}">
                <a16:creationId xmlns:a16="http://schemas.microsoft.com/office/drawing/2014/main" id="{B68EAAD6-908B-418F-A5A4-47E28C15361D}"/>
              </a:ext>
            </a:extLst>
          </p:cNvPr>
          <p:cNvPicPr preferRelativeResize="0"/>
          <p:nvPr/>
        </p:nvPicPr>
        <p:blipFill rotWithShape="1">
          <a:blip r:embed="rId3">
            <a:alphaModFix/>
          </a:blip>
          <a:srcRect l="2372"/>
          <a:stretch/>
        </p:blipFill>
        <p:spPr>
          <a:xfrm>
            <a:off x="7846457" y="1126480"/>
            <a:ext cx="3013802" cy="3749972"/>
          </a:xfrm>
          <a:prstGeom prst="rect">
            <a:avLst/>
          </a:prstGeom>
          <a:noFill/>
          <a:ln>
            <a:noFill/>
          </a:ln>
        </p:spPr>
      </p:pic>
    </p:spTree>
    <p:extLst>
      <p:ext uri="{BB962C8B-B14F-4D97-AF65-F5344CB8AC3E}">
        <p14:creationId xmlns:p14="http://schemas.microsoft.com/office/powerpoint/2010/main" val="19270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EF4AA-B7A6-4B15-AB16-A4240D0F705D}"/>
              </a:ext>
            </a:extLst>
          </p:cNvPr>
          <p:cNvSpPr>
            <a:spLocks noGrp="1"/>
          </p:cNvSpPr>
          <p:nvPr>
            <p:ph type="title"/>
          </p:nvPr>
        </p:nvSpPr>
        <p:spPr/>
        <p:txBody>
          <a:bodyPr/>
          <a:lstStyle/>
          <a:p>
            <a:r>
              <a:rPr lang="en-US" dirty="0"/>
              <a:t>General Ledger</a:t>
            </a:r>
            <a:endParaRPr lang="en-CA" dirty="0"/>
          </a:p>
        </p:txBody>
      </p:sp>
      <p:sp>
        <p:nvSpPr>
          <p:cNvPr id="5" name="Google Shape;193;p33">
            <a:extLst>
              <a:ext uri="{FF2B5EF4-FFF2-40B4-BE49-F238E27FC236}">
                <a16:creationId xmlns:a16="http://schemas.microsoft.com/office/drawing/2014/main" id="{D52002BF-4DCC-4B98-BB3B-8DF43C22435E}"/>
              </a:ext>
            </a:extLst>
          </p:cNvPr>
          <p:cNvSpPr txBox="1"/>
          <p:nvPr/>
        </p:nvSpPr>
        <p:spPr>
          <a:xfrm>
            <a:off x="4121834" y="2280641"/>
            <a:ext cx="7303548" cy="2677626"/>
          </a:xfrm>
          <a:prstGeom prst="rect">
            <a:avLst/>
          </a:prstGeom>
          <a:noFill/>
          <a:ln>
            <a:noFill/>
          </a:ln>
        </p:spPr>
        <p:txBody>
          <a:bodyPr spcFirstLastPara="1" wrap="square" lIns="91425" tIns="91425" rIns="91425" bIns="91425" anchor="ctr" anchorCtr="0">
            <a:spAutoFit/>
          </a:bodyPr>
          <a:lstStyle/>
          <a:p>
            <a:pPr marL="285750" lvl="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3 Integrators for currency upload</a:t>
            </a:r>
          </a:p>
          <a:p>
            <a:pPr marL="285750" lvl="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1 GL Budget</a:t>
            </a:r>
          </a:p>
          <a:p>
            <a:pPr marL="285750" lvl="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1 Journal Entries</a:t>
            </a:r>
          </a:p>
        </p:txBody>
      </p:sp>
      <p:pic>
        <p:nvPicPr>
          <p:cNvPr id="7" name="Google Shape;219;p37">
            <a:extLst>
              <a:ext uri="{FF2B5EF4-FFF2-40B4-BE49-F238E27FC236}">
                <a16:creationId xmlns:a16="http://schemas.microsoft.com/office/drawing/2014/main" id="{3AB3A3E7-5D78-4CF9-9BC0-68DFFB2E23F2}"/>
              </a:ext>
            </a:extLst>
          </p:cNvPr>
          <p:cNvPicPr preferRelativeResize="0"/>
          <p:nvPr/>
        </p:nvPicPr>
        <p:blipFill>
          <a:blip r:embed="rId3">
            <a:alphaModFix/>
          </a:blip>
          <a:stretch>
            <a:fillRect/>
          </a:stretch>
        </p:blipFill>
        <p:spPr>
          <a:xfrm>
            <a:off x="766618" y="1666838"/>
            <a:ext cx="3355216" cy="3524324"/>
          </a:xfrm>
          <a:prstGeom prst="rect">
            <a:avLst/>
          </a:prstGeom>
          <a:noFill/>
          <a:ln>
            <a:noFill/>
          </a:ln>
        </p:spPr>
      </p:pic>
    </p:spTree>
    <p:extLst>
      <p:ext uri="{BB962C8B-B14F-4D97-AF65-F5344CB8AC3E}">
        <p14:creationId xmlns:p14="http://schemas.microsoft.com/office/powerpoint/2010/main" val="20138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EF4AA-B7A6-4B15-AB16-A4240D0F705D}"/>
              </a:ext>
            </a:extLst>
          </p:cNvPr>
          <p:cNvSpPr>
            <a:spLocks noGrp="1"/>
          </p:cNvSpPr>
          <p:nvPr>
            <p:ph type="title"/>
          </p:nvPr>
        </p:nvSpPr>
        <p:spPr/>
        <p:txBody>
          <a:bodyPr/>
          <a:lstStyle/>
          <a:p>
            <a:r>
              <a:rPr lang="en-US" dirty="0"/>
              <a:t>eAM</a:t>
            </a:r>
            <a:endParaRPr lang="en-CA" dirty="0"/>
          </a:p>
        </p:txBody>
      </p:sp>
      <p:sp>
        <p:nvSpPr>
          <p:cNvPr id="5" name="Google Shape;193;p33">
            <a:extLst>
              <a:ext uri="{FF2B5EF4-FFF2-40B4-BE49-F238E27FC236}">
                <a16:creationId xmlns:a16="http://schemas.microsoft.com/office/drawing/2014/main" id="{D52002BF-4DCC-4B98-BB3B-8DF43C22435E}"/>
              </a:ext>
            </a:extLst>
          </p:cNvPr>
          <p:cNvSpPr txBox="1"/>
          <p:nvPr/>
        </p:nvSpPr>
        <p:spPr>
          <a:xfrm>
            <a:off x="709035" y="1930900"/>
            <a:ext cx="6546594" cy="1846629"/>
          </a:xfrm>
          <a:prstGeom prst="rect">
            <a:avLst/>
          </a:prstGeom>
          <a:noFill/>
          <a:ln>
            <a:noFill/>
          </a:ln>
        </p:spPr>
        <p:txBody>
          <a:bodyPr spcFirstLastPara="1" wrap="square" lIns="91425" tIns="91425" rIns="91425" bIns="91425" anchor="ctr" anchorCtr="0">
            <a:spAutoFit/>
          </a:bodyPr>
          <a:lstStyle/>
          <a:p>
            <a:pPr marL="28575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EAM Asset Attr WebADI INTG</a:t>
            </a:r>
          </a:p>
          <a:p>
            <a:pPr marL="28575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EAM Asset Num WebADI INTG</a:t>
            </a:r>
          </a:p>
        </p:txBody>
      </p:sp>
      <p:pic>
        <p:nvPicPr>
          <p:cNvPr id="7" name="Google Shape;228;p38">
            <a:extLst>
              <a:ext uri="{FF2B5EF4-FFF2-40B4-BE49-F238E27FC236}">
                <a16:creationId xmlns:a16="http://schemas.microsoft.com/office/drawing/2014/main" id="{EB887342-B2C9-4E7F-8127-FBF517D1637F}"/>
              </a:ext>
            </a:extLst>
          </p:cNvPr>
          <p:cNvPicPr preferRelativeResize="0"/>
          <p:nvPr/>
        </p:nvPicPr>
        <p:blipFill>
          <a:blip r:embed="rId3">
            <a:alphaModFix/>
          </a:blip>
          <a:stretch>
            <a:fillRect/>
          </a:stretch>
        </p:blipFill>
        <p:spPr>
          <a:xfrm>
            <a:off x="7574955" y="953552"/>
            <a:ext cx="3425979" cy="3801327"/>
          </a:xfrm>
          <a:prstGeom prst="rect">
            <a:avLst/>
          </a:prstGeom>
          <a:noFill/>
          <a:ln>
            <a:noFill/>
          </a:ln>
        </p:spPr>
      </p:pic>
    </p:spTree>
    <p:extLst>
      <p:ext uri="{BB962C8B-B14F-4D97-AF65-F5344CB8AC3E}">
        <p14:creationId xmlns:p14="http://schemas.microsoft.com/office/powerpoint/2010/main" val="234083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EF4AA-B7A6-4B15-AB16-A4240D0F705D}"/>
              </a:ext>
            </a:extLst>
          </p:cNvPr>
          <p:cNvSpPr>
            <a:spLocks noGrp="1"/>
          </p:cNvSpPr>
          <p:nvPr>
            <p:ph type="title"/>
          </p:nvPr>
        </p:nvSpPr>
        <p:spPr/>
        <p:txBody>
          <a:bodyPr/>
          <a:lstStyle/>
          <a:p>
            <a:r>
              <a:rPr lang="en-US" dirty="0"/>
              <a:t>Advance Pricing</a:t>
            </a:r>
            <a:endParaRPr lang="en-CA" dirty="0"/>
          </a:p>
        </p:txBody>
      </p:sp>
      <p:sp>
        <p:nvSpPr>
          <p:cNvPr id="5" name="Google Shape;193;p33">
            <a:extLst>
              <a:ext uri="{FF2B5EF4-FFF2-40B4-BE49-F238E27FC236}">
                <a16:creationId xmlns:a16="http://schemas.microsoft.com/office/drawing/2014/main" id="{D52002BF-4DCC-4B98-BB3B-8DF43C22435E}"/>
              </a:ext>
            </a:extLst>
          </p:cNvPr>
          <p:cNvSpPr txBox="1"/>
          <p:nvPr/>
        </p:nvSpPr>
        <p:spPr>
          <a:xfrm>
            <a:off x="4121834" y="2280641"/>
            <a:ext cx="7303548" cy="2677626"/>
          </a:xfrm>
          <a:prstGeom prst="rect">
            <a:avLst/>
          </a:prstGeom>
          <a:noFill/>
          <a:ln>
            <a:noFill/>
          </a:ln>
        </p:spPr>
        <p:txBody>
          <a:bodyPr spcFirstLastPara="1" wrap="square" lIns="91425" tIns="91425" rIns="91425" bIns="91425" anchor="ctr" anchorCtr="0">
            <a:spAutoFit/>
          </a:bodyPr>
          <a:lstStyle/>
          <a:p>
            <a:pPr marL="285750" lvl="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QP Manage Modifiers</a:t>
            </a:r>
          </a:p>
          <a:p>
            <a:pPr marL="285750" lvl="0" indent="-285750">
              <a:lnSpc>
                <a:spcPct val="150000"/>
              </a:lnSpc>
              <a:buSzPts val="1800"/>
              <a:buFont typeface="Arial" panose="020B0604020202020204" pitchFamily="34" charset="0"/>
              <a:buChar char="•"/>
            </a:pPr>
            <a:r>
              <a:rPr lang="en-US" sz="3600" dirty="0">
                <a:solidFill>
                  <a:schemeClr val="tx1"/>
                </a:solidFill>
                <a:latin typeface="Depot New Rg" panose="020B0503000000020004" pitchFamily="34" charset="0"/>
              </a:rPr>
              <a:t>QP Manage Price Lists</a:t>
            </a:r>
          </a:p>
          <a:p>
            <a:pPr marL="285750" lvl="0" indent="-285750">
              <a:lnSpc>
                <a:spcPct val="150000"/>
              </a:lnSpc>
              <a:buSzPts val="1800"/>
              <a:buFont typeface="Arial" panose="020B0604020202020204" pitchFamily="34" charset="0"/>
              <a:buChar char="•"/>
            </a:pPr>
            <a:endParaRPr lang="en-US" sz="3600" dirty="0">
              <a:solidFill>
                <a:schemeClr val="tx1"/>
              </a:solidFill>
              <a:latin typeface="Depot New Rg" panose="020B0503000000020004" pitchFamily="34" charset="0"/>
            </a:endParaRPr>
          </a:p>
        </p:txBody>
      </p:sp>
      <p:pic>
        <p:nvPicPr>
          <p:cNvPr id="6" name="Google Shape;235;p39">
            <a:extLst>
              <a:ext uri="{FF2B5EF4-FFF2-40B4-BE49-F238E27FC236}">
                <a16:creationId xmlns:a16="http://schemas.microsoft.com/office/drawing/2014/main" id="{45C1B444-B382-4347-BCD5-195BA67E52C5}"/>
              </a:ext>
            </a:extLst>
          </p:cNvPr>
          <p:cNvPicPr preferRelativeResize="0"/>
          <p:nvPr/>
        </p:nvPicPr>
        <p:blipFill>
          <a:blip r:embed="rId3">
            <a:alphaModFix/>
          </a:blip>
          <a:stretch>
            <a:fillRect/>
          </a:stretch>
        </p:blipFill>
        <p:spPr>
          <a:xfrm>
            <a:off x="506438" y="1771230"/>
            <a:ext cx="3256123" cy="3315540"/>
          </a:xfrm>
          <a:prstGeom prst="rect">
            <a:avLst/>
          </a:prstGeom>
          <a:noFill/>
          <a:ln>
            <a:noFill/>
          </a:ln>
        </p:spPr>
      </p:pic>
    </p:spTree>
    <p:extLst>
      <p:ext uri="{BB962C8B-B14F-4D97-AF65-F5344CB8AC3E}">
        <p14:creationId xmlns:p14="http://schemas.microsoft.com/office/powerpoint/2010/main" val="4231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E83678-8398-4DA6-A9FB-0A460E87D70F}"/>
              </a:ext>
            </a:extLst>
          </p:cNvPr>
          <p:cNvGrpSpPr/>
          <p:nvPr/>
        </p:nvGrpSpPr>
        <p:grpSpPr>
          <a:xfrm>
            <a:off x="492371" y="57847"/>
            <a:ext cx="11199272" cy="5991261"/>
            <a:chOff x="268530" y="468085"/>
            <a:chExt cx="8771114" cy="4183744"/>
          </a:xfrm>
        </p:grpSpPr>
        <p:pic>
          <p:nvPicPr>
            <p:cNvPr id="9" name="Google Shape;243;p40">
              <a:extLst>
                <a:ext uri="{FF2B5EF4-FFF2-40B4-BE49-F238E27FC236}">
                  <a16:creationId xmlns:a16="http://schemas.microsoft.com/office/drawing/2014/main" id="{A302DBCE-1BBB-41F3-8FA8-FE673F54F95B}"/>
                </a:ext>
              </a:extLst>
            </p:cNvPr>
            <p:cNvPicPr preferRelativeResize="0"/>
            <p:nvPr/>
          </p:nvPicPr>
          <p:blipFill rotWithShape="1">
            <a:blip r:embed="rId3"/>
            <a:srcRect l="3700" r="1673" b="-2"/>
            <a:stretch/>
          </p:blipFill>
          <p:spPr>
            <a:xfrm>
              <a:off x="268530" y="468086"/>
              <a:ext cx="2800895" cy="4183743"/>
            </a:xfrm>
            <a:prstGeom prst="rect">
              <a:avLst/>
            </a:prstGeom>
            <a:noFill/>
          </p:spPr>
        </p:pic>
        <p:pic>
          <p:nvPicPr>
            <p:cNvPr id="10" name="Google Shape;242;p40">
              <a:extLst>
                <a:ext uri="{FF2B5EF4-FFF2-40B4-BE49-F238E27FC236}">
                  <a16:creationId xmlns:a16="http://schemas.microsoft.com/office/drawing/2014/main" id="{9E198220-82C2-40DD-9F28-5C00D7EE095A}"/>
                </a:ext>
              </a:extLst>
            </p:cNvPr>
            <p:cNvPicPr preferRelativeResize="0"/>
            <p:nvPr/>
          </p:nvPicPr>
          <p:blipFill rotWithShape="1">
            <a:blip r:embed="rId4"/>
            <a:srcRect t="-180" b="561"/>
            <a:stretch/>
          </p:blipFill>
          <p:spPr>
            <a:xfrm>
              <a:off x="3200483" y="468085"/>
              <a:ext cx="5839161" cy="4183743"/>
            </a:xfrm>
            <a:prstGeom prst="rect">
              <a:avLst/>
            </a:prstGeom>
            <a:noFill/>
          </p:spPr>
        </p:pic>
      </p:grpSp>
    </p:spTree>
    <p:extLst>
      <p:ext uri="{BB962C8B-B14F-4D97-AF65-F5344CB8AC3E}">
        <p14:creationId xmlns:p14="http://schemas.microsoft.com/office/powerpoint/2010/main" val="60005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8E4A-F166-C94D-93A8-7A70AC6423C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D34EE97E-0607-6D45-A551-B2A9173BB4D6}"/>
              </a:ext>
            </a:extLst>
          </p:cNvPr>
          <p:cNvSpPr>
            <a:spLocks noGrp="1"/>
          </p:cNvSpPr>
          <p:nvPr>
            <p:ph idx="1"/>
          </p:nvPr>
        </p:nvSpPr>
        <p:spPr>
          <a:xfrm>
            <a:off x="1028700" y="1423115"/>
            <a:ext cx="9486900" cy="4997003"/>
          </a:xfrm>
        </p:spPr>
        <p:txBody>
          <a:bodyPr>
            <a:normAutofit/>
          </a:bodyPr>
          <a:lstStyle/>
          <a:p>
            <a:pPr marL="0" indent="0">
              <a:lnSpc>
                <a:spcPct val="150000"/>
              </a:lnSpc>
              <a:buSzPct val="94000"/>
              <a:buNone/>
            </a:pPr>
            <a:r>
              <a:rPr lang="en-US" sz="4000" b="1" dirty="0">
                <a:latin typeface="Arial" panose="020B0604020202020204" pitchFamily="34" charset="0"/>
                <a:cs typeface="Arial" panose="020B0604020202020204" pitchFamily="34" charset="0"/>
              </a:rPr>
              <a:t>Define The Data Entry Problem</a:t>
            </a:r>
          </a:p>
          <a:p>
            <a:pPr marL="0" indent="0">
              <a:lnSpc>
                <a:spcPct val="150000"/>
              </a:lnSpc>
              <a:buSzPct val="94000"/>
              <a:buNone/>
            </a:pPr>
            <a:r>
              <a:rPr lang="en-US" sz="4000" b="1" dirty="0">
                <a:latin typeface="Arial" panose="020B0604020202020204" pitchFamily="34" charset="0"/>
                <a:cs typeface="Arial" panose="020B0604020202020204" pitchFamily="34" charset="0"/>
              </a:rPr>
              <a:t>Unpack Web ADI Offerings</a:t>
            </a:r>
          </a:p>
          <a:p>
            <a:pPr marL="0" indent="0">
              <a:lnSpc>
                <a:spcPct val="150000"/>
              </a:lnSpc>
              <a:buSzPct val="94000"/>
              <a:buNone/>
            </a:pPr>
            <a:r>
              <a:rPr lang="en-US" sz="4000" b="1" dirty="0">
                <a:latin typeface="Arial" panose="020B0604020202020204" pitchFamily="34" charset="0"/>
                <a:cs typeface="Arial" panose="020B0604020202020204" pitchFamily="34" charset="0"/>
              </a:rPr>
              <a:t>Briefly Introduce More4apps</a:t>
            </a:r>
          </a:p>
          <a:p>
            <a:pPr marL="0" indent="0">
              <a:lnSpc>
                <a:spcPct val="150000"/>
              </a:lnSpc>
              <a:buSzPct val="94000"/>
              <a:buNone/>
            </a:pPr>
            <a:r>
              <a:rPr lang="en-US" sz="4000" b="1" dirty="0">
                <a:latin typeface="Arial" panose="020B0604020202020204" pitchFamily="34" charset="0"/>
                <a:cs typeface="Arial" panose="020B0604020202020204" pitchFamily="34" charset="0"/>
              </a:rPr>
              <a:t>Open it up for Q&amp;A!</a:t>
            </a:r>
          </a:p>
        </p:txBody>
      </p:sp>
    </p:spTree>
    <p:extLst>
      <p:ext uri="{BB962C8B-B14F-4D97-AF65-F5344CB8AC3E}">
        <p14:creationId xmlns:p14="http://schemas.microsoft.com/office/powerpoint/2010/main" val="23801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CBB01-7CFB-4417-BA38-946F3F821880}"/>
              </a:ext>
            </a:extLst>
          </p:cNvPr>
          <p:cNvSpPr>
            <a:spLocks noGrp="1"/>
          </p:cNvSpPr>
          <p:nvPr>
            <p:ph type="ctrTitle"/>
          </p:nvPr>
        </p:nvSpPr>
        <p:spPr/>
        <p:txBody>
          <a:bodyPr/>
          <a:lstStyle/>
          <a:p>
            <a:r>
              <a:rPr lang="en-US" dirty="0"/>
              <a:t>Seeded WebADI</a:t>
            </a:r>
            <a:br>
              <a:rPr lang="en-US" dirty="0"/>
            </a:br>
            <a:r>
              <a:rPr lang="en-US" dirty="0"/>
              <a:t>Templates</a:t>
            </a:r>
            <a:endParaRPr lang="en-CA" dirty="0"/>
          </a:p>
        </p:txBody>
      </p:sp>
      <p:sp>
        <p:nvSpPr>
          <p:cNvPr id="7" name="Rectangle 6">
            <a:extLst>
              <a:ext uri="{FF2B5EF4-FFF2-40B4-BE49-F238E27FC236}">
                <a16:creationId xmlns:a16="http://schemas.microsoft.com/office/drawing/2014/main" id="{0081FAD9-BAF7-43CB-A823-E4CAD2216507}"/>
              </a:ext>
            </a:extLst>
          </p:cNvPr>
          <p:cNvSpPr/>
          <p:nvPr/>
        </p:nvSpPr>
        <p:spPr>
          <a:xfrm>
            <a:off x="3882683" y="921438"/>
            <a:ext cx="8046720" cy="501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US" sz="1200" kern="1200" dirty="0">
              <a:solidFill>
                <a:prstClr val="white"/>
              </a:solidFill>
              <a:latin typeface="Calibri" panose="020F0502020204030204"/>
            </a:endParaRPr>
          </a:p>
        </p:txBody>
      </p:sp>
      <p:grpSp>
        <p:nvGrpSpPr>
          <p:cNvPr id="2" name="Group 1">
            <a:extLst>
              <a:ext uri="{FF2B5EF4-FFF2-40B4-BE49-F238E27FC236}">
                <a16:creationId xmlns:a16="http://schemas.microsoft.com/office/drawing/2014/main" id="{E18F57F2-4C88-46F7-B613-B94E2CA3A29D}"/>
              </a:ext>
            </a:extLst>
          </p:cNvPr>
          <p:cNvGrpSpPr/>
          <p:nvPr/>
        </p:nvGrpSpPr>
        <p:grpSpPr>
          <a:xfrm>
            <a:off x="4086578" y="1169931"/>
            <a:ext cx="2840282" cy="4518138"/>
            <a:chOff x="4086578" y="1169931"/>
            <a:chExt cx="3267609" cy="4518138"/>
          </a:xfrm>
        </p:grpSpPr>
        <p:sp>
          <p:nvSpPr>
            <p:cNvPr id="9" name="Rectangle 8">
              <a:extLst>
                <a:ext uri="{FF2B5EF4-FFF2-40B4-BE49-F238E27FC236}">
                  <a16:creationId xmlns:a16="http://schemas.microsoft.com/office/drawing/2014/main" id="{7D61E2D7-B76F-4738-946B-C3BFF84DC3A4}"/>
                </a:ext>
              </a:extLst>
            </p:cNvPr>
            <p:cNvSpPr/>
            <p:nvPr/>
          </p:nvSpPr>
          <p:spPr>
            <a:xfrm>
              <a:off x="4086578" y="1169931"/>
              <a:ext cx="3267608" cy="45181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95000"/>
                  </a:schemeClr>
                </a:solidFill>
              </a:endParaRPr>
            </a:p>
          </p:txBody>
        </p:sp>
        <p:sp>
          <p:nvSpPr>
            <p:cNvPr id="10" name="Google Shape;322;p50">
              <a:extLst>
                <a:ext uri="{FF2B5EF4-FFF2-40B4-BE49-F238E27FC236}">
                  <a16:creationId xmlns:a16="http://schemas.microsoft.com/office/drawing/2014/main" id="{3BB45910-4E9B-4FEF-89AF-D0C1CE378089}"/>
                </a:ext>
              </a:extLst>
            </p:cNvPr>
            <p:cNvSpPr txBox="1">
              <a:spLocks/>
            </p:cNvSpPr>
            <p:nvPr/>
          </p:nvSpPr>
          <p:spPr>
            <a:xfrm>
              <a:off x="4224215" y="1237367"/>
              <a:ext cx="3129972" cy="21123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91F2C"/>
                </a:buClr>
                <a:buSzPts val="1800"/>
                <a:buFont typeface="Arial"/>
                <a:buChar char="●"/>
                <a:defRPr sz="1800" b="0" i="0" u="none" strike="noStrike" cap="none">
                  <a:solidFill>
                    <a:srgbClr val="091F2C"/>
                  </a:solidFill>
                  <a:latin typeface="Arial"/>
                  <a:ea typeface="Arial"/>
                  <a:cs typeface="Arial"/>
                  <a:sym typeface="Arial"/>
                </a:defRPr>
              </a:lvl1pPr>
              <a:lvl2pPr marL="914400" marR="0" lvl="1"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2pPr>
              <a:lvl3pPr marL="1371600" marR="0" lvl="2"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3pPr>
              <a:lvl4pPr marL="1828800" marR="0" lvl="3"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4pPr>
              <a:lvl5pPr marL="2286000" marR="0" lvl="4"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5pPr>
              <a:lvl6pPr marL="2743200" marR="0" lvl="5"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6pPr>
              <a:lvl7pPr marL="3200400" marR="0" lvl="6"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7pPr>
              <a:lvl8pPr marL="3657600" marR="0" lvl="7"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8pPr>
              <a:lvl9pPr marL="4114800" marR="0" lvl="8" indent="-317500" algn="l" rtl="0">
                <a:lnSpc>
                  <a:spcPct val="115000"/>
                </a:lnSpc>
                <a:spcBef>
                  <a:spcPts val="1600"/>
                </a:spcBef>
                <a:spcAft>
                  <a:spcPts val="1600"/>
                </a:spcAft>
                <a:buClr>
                  <a:srgbClr val="091F2C"/>
                </a:buClr>
                <a:buSzPts val="1400"/>
                <a:buFont typeface="Arial"/>
                <a:buChar char="■"/>
                <a:defRPr sz="1400" b="0" i="0" u="none" strike="noStrike" cap="none">
                  <a:solidFill>
                    <a:srgbClr val="091F2C"/>
                  </a:solidFill>
                  <a:latin typeface="Arial"/>
                  <a:ea typeface="Arial"/>
                  <a:cs typeface="Arial"/>
                  <a:sym typeface="Arial"/>
                </a:defRPr>
              </a:lvl9pPr>
            </a:lstStyle>
            <a:p>
              <a:pPr marL="0" indent="0">
                <a:spcAft>
                  <a:spcPts val="1200"/>
                </a:spcAft>
                <a:buClr>
                  <a:schemeClr val="dk1"/>
                </a:buClr>
                <a:buSzPts val="1100"/>
                <a:buNone/>
              </a:pPr>
              <a:r>
                <a:rPr lang="en-US" sz="2000" b="1" dirty="0">
                  <a:solidFill>
                    <a:schemeClr val="tx1"/>
                  </a:solidFill>
                  <a:latin typeface="Arial" panose="020B0604020202020204" pitchFamily="34" charset="0"/>
                  <a:cs typeface="Arial" panose="020B0604020202020204" pitchFamily="34" charset="0"/>
                </a:rPr>
                <a:t>Pros</a:t>
              </a:r>
            </a:p>
            <a:p>
              <a:pPr marL="0" indent="0">
                <a:lnSpc>
                  <a:spcPct val="150000"/>
                </a:lnSpc>
                <a:buClr>
                  <a:schemeClr val="dk1"/>
                </a:buClr>
                <a:buSzPts val="1100"/>
                <a:buNone/>
              </a:pPr>
              <a:r>
                <a:rPr lang="en-US" sz="2000" dirty="0">
                  <a:solidFill>
                    <a:schemeClr val="tx1"/>
                  </a:solidFill>
                  <a:latin typeface="Arial" panose="020B0604020202020204" pitchFamily="34" charset="0"/>
                  <a:cs typeface="Arial" panose="020B0604020202020204" pitchFamily="34" charset="0"/>
                </a:rPr>
                <a:t>✔ Multiple templates</a:t>
              </a:r>
            </a:p>
            <a:p>
              <a:pPr marL="0" indent="0">
                <a:lnSpc>
                  <a:spcPct val="150000"/>
                </a:lnSpc>
                <a:buClr>
                  <a:schemeClr val="dk1"/>
                </a:buClr>
                <a:buSzPts val="1100"/>
                <a:buNone/>
              </a:pPr>
              <a:r>
                <a:rPr lang="en-US" sz="2000" dirty="0">
                  <a:solidFill>
                    <a:schemeClr val="tx1"/>
                  </a:solidFill>
                  <a:latin typeface="Arial" panose="020B0604020202020204" pitchFamily="34" charset="0"/>
                  <a:cs typeface="Arial" panose="020B0604020202020204" pitchFamily="34" charset="0"/>
                </a:rPr>
                <a:t>✔ Validations</a:t>
              </a:r>
            </a:p>
            <a:p>
              <a:pPr marL="0" indent="0">
                <a:lnSpc>
                  <a:spcPct val="150000"/>
                </a:lnSpc>
                <a:buClr>
                  <a:schemeClr val="dk1"/>
                </a:buClr>
                <a:buSzPts val="1100"/>
                <a:buNone/>
              </a:pPr>
              <a:r>
                <a:rPr lang="en-US" sz="2000" dirty="0">
                  <a:solidFill>
                    <a:schemeClr val="tx1"/>
                  </a:solidFill>
                  <a:latin typeface="Arial" panose="020B0604020202020204" pitchFamily="34" charset="0"/>
                  <a:cs typeface="Arial" panose="020B0604020202020204" pitchFamily="34" charset="0"/>
                </a:rPr>
                <a:t>✔ Included with EBS</a:t>
              </a:r>
            </a:p>
            <a:p>
              <a:pPr marL="0" indent="0">
                <a:lnSpc>
                  <a:spcPct val="150000"/>
                </a:lnSpc>
                <a:buClr>
                  <a:schemeClr val="dk1"/>
                </a:buClr>
                <a:buSzPts val="1100"/>
                <a:buNone/>
              </a:pPr>
              <a:r>
                <a:rPr lang="en-US" sz="2000" dirty="0">
                  <a:solidFill>
                    <a:schemeClr val="tx1"/>
                  </a:solidFill>
                  <a:latin typeface="Arial" panose="020B0604020202020204" pitchFamily="34" charset="0"/>
                  <a:cs typeface="Arial" panose="020B0604020202020204" pitchFamily="34" charset="0"/>
                </a:rPr>
                <a:t>✔ Uses Excel</a:t>
              </a:r>
            </a:p>
            <a:p>
              <a:pPr marL="0" indent="0">
                <a:buClr>
                  <a:schemeClr val="dk1"/>
                </a:buClr>
                <a:buSzPts val="1100"/>
                <a:buNone/>
              </a:pPr>
              <a:endParaRPr lang="en-US" sz="2000" dirty="0">
                <a:solidFill>
                  <a:schemeClr val="tx1"/>
                </a:solidFill>
                <a:latin typeface="Arial" panose="020B0604020202020204" pitchFamily="34" charset="0"/>
                <a:cs typeface="Arial" panose="020B0604020202020204" pitchFamily="34" charset="0"/>
              </a:endParaRPr>
            </a:p>
          </p:txBody>
        </p:sp>
      </p:grpSp>
      <p:sp>
        <p:nvSpPr>
          <p:cNvPr id="11" name="Google Shape;320;p50">
            <a:extLst>
              <a:ext uri="{FF2B5EF4-FFF2-40B4-BE49-F238E27FC236}">
                <a16:creationId xmlns:a16="http://schemas.microsoft.com/office/drawing/2014/main" id="{353A0202-4138-4EDD-B94D-F98BD0088389}"/>
              </a:ext>
            </a:extLst>
          </p:cNvPr>
          <p:cNvSpPr txBox="1">
            <a:spLocks/>
          </p:cNvSpPr>
          <p:nvPr/>
        </p:nvSpPr>
        <p:spPr>
          <a:xfrm>
            <a:off x="7130754" y="1169931"/>
            <a:ext cx="4798649" cy="46022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91F2C"/>
              </a:buClr>
              <a:buSzPts val="1800"/>
              <a:buFont typeface="Arial"/>
              <a:buChar char="●"/>
              <a:defRPr sz="1800" b="0" i="0" u="none" strike="noStrike" cap="none">
                <a:solidFill>
                  <a:srgbClr val="091F2C"/>
                </a:solidFill>
                <a:latin typeface="Arial"/>
                <a:ea typeface="Arial"/>
                <a:cs typeface="Arial"/>
                <a:sym typeface="Arial"/>
              </a:defRPr>
            </a:lvl1pPr>
            <a:lvl2pPr marL="914400" marR="0" lvl="1"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2pPr>
            <a:lvl3pPr marL="1371600" marR="0" lvl="2"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3pPr>
            <a:lvl4pPr marL="1828800" marR="0" lvl="3"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4pPr>
            <a:lvl5pPr marL="2286000" marR="0" lvl="4"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5pPr>
            <a:lvl6pPr marL="2743200" marR="0" lvl="5"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6pPr>
            <a:lvl7pPr marL="3200400" marR="0" lvl="6"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7pPr>
            <a:lvl8pPr marL="3657600" marR="0" lvl="7" indent="-317500" algn="l" rtl="0">
              <a:lnSpc>
                <a:spcPct val="115000"/>
              </a:lnSpc>
              <a:spcBef>
                <a:spcPts val="1600"/>
              </a:spcBef>
              <a:spcAft>
                <a:spcPts val="0"/>
              </a:spcAft>
              <a:buClr>
                <a:srgbClr val="091F2C"/>
              </a:buClr>
              <a:buSzPts val="1400"/>
              <a:buFont typeface="Arial"/>
              <a:buChar char="○"/>
              <a:defRPr sz="1400" b="0" i="0" u="none" strike="noStrike" cap="none">
                <a:solidFill>
                  <a:srgbClr val="091F2C"/>
                </a:solidFill>
                <a:latin typeface="Arial"/>
                <a:ea typeface="Arial"/>
                <a:cs typeface="Arial"/>
                <a:sym typeface="Arial"/>
              </a:defRPr>
            </a:lvl8pPr>
            <a:lvl9pPr marL="4114800" marR="0" lvl="8" indent="-317500" algn="l" rtl="0">
              <a:lnSpc>
                <a:spcPct val="115000"/>
              </a:lnSpc>
              <a:spcBef>
                <a:spcPts val="1600"/>
              </a:spcBef>
              <a:spcAft>
                <a:spcPts val="1600"/>
              </a:spcAft>
              <a:buClr>
                <a:srgbClr val="091F2C"/>
              </a:buClr>
              <a:buSzPts val="1400"/>
              <a:buFont typeface="Arial"/>
              <a:buChar char="■"/>
              <a:defRPr sz="1400" b="0" i="0" u="none" strike="noStrike" cap="none">
                <a:solidFill>
                  <a:srgbClr val="091F2C"/>
                </a:solidFill>
                <a:latin typeface="Arial"/>
                <a:ea typeface="Arial"/>
                <a:cs typeface="Arial"/>
                <a:sym typeface="Arial"/>
              </a:defRPr>
            </a:lvl9pPr>
          </a:lstStyle>
          <a:p>
            <a:pPr marL="0" indent="0">
              <a:spcAft>
                <a:spcPts val="1200"/>
              </a:spcAft>
              <a:buClr>
                <a:schemeClr val="dk1"/>
              </a:buClr>
              <a:buSzPts val="1100"/>
              <a:buNone/>
            </a:pPr>
            <a:r>
              <a:rPr lang="en-US" sz="2400" b="1" dirty="0">
                <a:solidFill>
                  <a:schemeClr val="tx1"/>
                </a:solidFill>
                <a:latin typeface="Depot New Rg" panose="020B0503000000020004" pitchFamily="34" charset="0"/>
              </a:rPr>
              <a:t>Cons</a:t>
            </a:r>
          </a:p>
          <a:p>
            <a:pPr marL="133350" indent="0">
              <a:lnSpc>
                <a:spcPct val="100000"/>
              </a:lnSpc>
              <a:buSzPct val="100000"/>
              <a:buNone/>
            </a:pPr>
            <a:r>
              <a:rPr lang="en-US" sz="3000" dirty="0">
                <a:solidFill>
                  <a:srgbClr val="FF0000"/>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No Customized LOVS</a:t>
            </a:r>
          </a:p>
          <a:p>
            <a:pPr marL="133350" indent="0">
              <a:lnSpc>
                <a:spcPct val="100000"/>
              </a:lnSpc>
              <a:buSzPct val="100000"/>
              <a:buNone/>
            </a:pPr>
            <a:r>
              <a:rPr lang="en-US" sz="3000" dirty="0">
                <a:solidFill>
                  <a:srgbClr val="FF0000"/>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No Extensions</a:t>
            </a:r>
          </a:p>
          <a:p>
            <a:pPr marL="133350" indent="0">
              <a:lnSpc>
                <a:spcPct val="100000"/>
              </a:lnSpc>
              <a:buSzPct val="100000"/>
              <a:buNone/>
            </a:pPr>
            <a:r>
              <a:rPr lang="en-US" sz="3000" dirty="0">
                <a:solidFill>
                  <a:srgbClr val="FF0000"/>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Inconsistent and inflexible templates </a:t>
            </a:r>
            <a:r>
              <a:rPr lang="en-US" sz="3000" dirty="0">
                <a:solidFill>
                  <a:srgbClr val="FF0000"/>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No Defaults row</a:t>
            </a:r>
          </a:p>
          <a:p>
            <a:pPr marL="133350" indent="0">
              <a:lnSpc>
                <a:spcPct val="100000"/>
              </a:lnSpc>
              <a:buSzPct val="100000"/>
              <a:buNone/>
            </a:pPr>
            <a:r>
              <a:rPr lang="en-US" sz="3000" dirty="0">
                <a:solidFill>
                  <a:srgbClr val="FF0000"/>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No Upgrade-proof technology </a:t>
            </a:r>
          </a:p>
          <a:p>
            <a:pPr marL="133350" indent="0">
              <a:lnSpc>
                <a:spcPct val="100000"/>
              </a:lnSpc>
              <a:buSzPct val="100000"/>
              <a:buNone/>
            </a:pPr>
            <a:r>
              <a:rPr lang="en-US" sz="3000" dirty="0">
                <a:solidFill>
                  <a:srgbClr val="FF0000"/>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No Migration-savvy solutions</a:t>
            </a:r>
          </a:p>
          <a:p>
            <a:pPr marL="133350" indent="0">
              <a:lnSpc>
                <a:spcPct val="100000"/>
              </a:lnSpc>
              <a:buSzPct val="100000"/>
              <a:buNone/>
            </a:pPr>
            <a:r>
              <a:rPr lang="en-US" sz="3000" dirty="0">
                <a:solidFill>
                  <a:srgbClr val="FF0000"/>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Not supporting all versions of Excel</a:t>
            </a:r>
          </a:p>
          <a:p>
            <a:pPr marL="133350" indent="0">
              <a:lnSpc>
                <a:spcPct val="100000"/>
              </a:lnSpc>
              <a:buSzPct val="100000"/>
              <a:buNone/>
            </a:pPr>
            <a:r>
              <a:rPr lang="en-US" sz="3000" dirty="0">
                <a:solidFill>
                  <a:srgbClr val="FF0000"/>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Patches</a:t>
            </a:r>
          </a:p>
          <a:p>
            <a:pPr marL="133350" indent="0">
              <a:lnSpc>
                <a:spcPct val="100000"/>
              </a:lnSpc>
              <a:spcAft>
                <a:spcPts val="600"/>
              </a:spcAft>
              <a:buSzPct val="100000"/>
              <a:buNone/>
            </a:pPr>
            <a:endParaRPr lang="en-US" sz="2000" dirty="0">
              <a:solidFill>
                <a:schemeClr val="tx1"/>
              </a:solidFill>
              <a:latin typeface="Depot New Rg" panose="020B0503000000020004" pitchFamily="34" charset="0"/>
            </a:endParaRPr>
          </a:p>
          <a:p>
            <a:pPr marL="133350" indent="0">
              <a:lnSpc>
                <a:spcPct val="100000"/>
              </a:lnSpc>
              <a:spcAft>
                <a:spcPts val="600"/>
              </a:spcAft>
              <a:buSzPct val="100000"/>
              <a:buNone/>
            </a:pPr>
            <a:endParaRPr lang="en-US" sz="2000" dirty="0">
              <a:solidFill>
                <a:schemeClr val="tx1"/>
              </a:solidFill>
              <a:latin typeface="Depot New Rg" panose="020B0503000000020004" pitchFamily="34" charset="0"/>
            </a:endParaRPr>
          </a:p>
          <a:p>
            <a:pPr marL="133350" indent="0">
              <a:lnSpc>
                <a:spcPct val="100000"/>
              </a:lnSpc>
              <a:spcAft>
                <a:spcPts val="600"/>
              </a:spcAft>
              <a:buSzPct val="100000"/>
              <a:buNone/>
            </a:pPr>
            <a:endParaRPr lang="en-US" sz="2000" dirty="0">
              <a:solidFill>
                <a:schemeClr val="tx1"/>
              </a:solidFill>
              <a:latin typeface="Depot New Rg" panose="020B0503000000020004" pitchFamily="34" charset="0"/>
            </a:endParaRPr>
          </a:p>
        </p:txBody>
      </p:sp>
    </p:spTree>
    <p:extLst>
      <p:ext uri="{BB962C8B-B14F-4D97-AF65-F5344CB8AC3E}">
        <p14:creationId xmlns:p14="http://schemas.microsoft.com/office/powerpoint/2010/main" val="7233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A4182-A4D6-43F0-82C5-3B191236A701}"/>
              </a:ext>
            </a:extLst>
          </p:cNvPr>
          <p:cNvSpPr>
            <a:spLocks noGrp="1"/>
          </p:cNvSpPr>
          <p:nvPr>
            <p:ph type="title"/>
          </p:nvPr>
        </p:nvSpPr>
        <p:spPr/>
        <p:txBody>
          <a:bodyPr/>
          <a:lstStyle/>
          <a:p>
            <a:r>
              <a:rPr lang="en-US" dirty="0"/>
              <a:t>Status and Monitoring</a:t>
            </a:r>
            <a:endParaRPr lang="en-CA" dirty="0"/>
          </a:p>
        </p:txBody>
      </p:sp>
      <p:pic>
        <p:nvPicPr>
          <p:cNvPr id="5" name="Google Shape;398;p13">
            <a:extLst>
              <a:ext uri="{FF2B5EF4-FFF2-40B4-BE49-F238E27FC236}">
                <a16:creationId xmlns:a16="http://schemas.microsoft.com/office/drawing/2014/main" id="{F342C179-030C-48B4-8163-7BE541AAE1E0}"/>
              </a:ext>
            </a:extLst>
          </p:cNvPr>
          <p:cNvPicPr preferRelativeResize="0"/>
          <p:nvPr/>
        </p:nvPicPr>
        <p:blipFill rotWithShape="1">
          <a:blip r:embed="rId2">
            <a:alphaModFix/>
          </a:blip>
          <a:srcRect/>
          <a:stretch/>
        </p:blipFill>
        <p:spPr>
          <a:xfrm>
            <a:off x="2065035" y="1466156"/>
            <a:ext cx="7813401" cy="3639119"/>
          </a:xfrm>
          <a:prstGeom prst="rect">
            <a:avLst/>
          </a:prstGeom>
          <a:noFill/>
          <a:ln>
            <a:noFill/>
          </a:ln>
        </p:spPr>
      </p:pic>
      <p:pic>
        <p:nvPicPr>
          <p:cNvPr id="6" name="Google Shape;399;p13">
            <a:extLst>
              <a:ext uri="{FF2B5EF4-FFF2-40B4-BE49-F238E27FC236}">
                <a16:creationId xmlns:a16="http://schemas.microsoft.com/office/drawing/2014/main" id="{44157FB3-DE6C-4281-90CD-118DFEA1F4A0}"/>
              </a:ext>
            </a:extLst>
          </p:cNvPr>
          <p:cNvPicPr preferRelativeResize="0"/>
          <p:nvPr/>
        </p:nvPicPr>
        <p:blipFill rotWithShape="1">
          <a:blip r:embed="rId3">
            <a:alphaModFix/>
          </a:blip>
          <a:srcRect/>
          <a:stretch/>
        </p:blipFill>
        <p:spPr>
          <a:xfrm>
            <a:off x="2873846" y="1856001"/>
            <a:ext cx="5695460" cy="3909895"/>
          </a:xfrm>
          <a:prstGeom prst="rect">
            <a:avLst/>
          </a:prstGeom>
          <a:noFill/>
          <a:ln>
            <a:noFill/>
          </a:ln>
        </p:spPr>
      </p:pic>
      <p:pic>
        <p:nvPicPr>
          <p:cNvPr id="7" name="Google Shape;400;p13">
            <a:extLst>
              <a:ext uri="{FF2B5EF4-FFF2-40B4-BE49-F238E27FC236}">
                <a16:creationId xmlns:a16="http://schemas.microsoft.com/office/drawing/2014/main" id="{195A4822-FCFD-46BF-BD21-4D164EF8B644}"/>
              </a:ext>
            </a:extLst>
          </p:cNvPr>
          <p:cNvPicPr preferRelativeResize="0"/>
          <p:nvPr/>
        </p:nvPicPr>
        <p:blipFill rotWithShape="1">
          <a:blip r:embed="rId4">
            <a:alphaModFix/>
          </a:blip>
          <a:srcRect/>
          <a:stretch/>
        </p:blipFill>
        <p:spPr>
          <a:xfrm>
            <a:off x="1983495" y="1012875"/>
            <a:ext cx="7920159" cy="5753685"/>
          </a:xfrm>
          <a:prstGeom prst="rect">
            <a:avLst/>
          </a:prstGeom>
          <a:noFill/>
          <a:ln>
            <a:noFill/>
          </a:ln>
        </p:spPr>
      </p:pic>
      <p:pic>
        <p:nvPicPr>
          <p:cNvPr id="8" name="Google Shape;401;p13">
            <a:extLst>
              <a:ext uri="{FF2B5EF4-FFF2-40B4-BE49-F238E27FC236}">
                <a16:creationId xmlns:a16="http://schemas.microsoft.com/office/drawing/2014/main" id="{945BB70B-769C-4F93-817F-3DB013F0F96F}"/>
              </a:ext>
            </a:extLst>
          </p:cNvPr>
          <p:cNvPicPr preferRelativeResize="0"/>
          <p:nvPr/>
        </p:nvPicPr>
        <p:blipFill rotWithShape="1">
          <a:blip r:embed="rId5">
            <a:alphaModFix/>
          </a:blip>
          <a:srcRect/>
          <a:stretch/>
        </p:blipFill>
        <p:spPr>
          <a:xfrm>
            <a:off x="1828798" y="1680440"/>
            <a:ext cx="8434111" cy="4885897"/>
          </a:xfrm>
          <a:prstGeom prst="rect">
            <a:avLst/>
          </a:prstGeom>
          <a:noFill/>
          <a:ln>
            <a:noFill/>
          </a:ln>
        </p:spPr>
      </p:pic>
    </p:spTree>
    <p:extLst>
      <p:ext uri="{BB962C8B-B14F-4D97-AF65-F5344CB8AC3E}">
        <p14:creationId xmlns:p14="http://schemas.microsoft.com/office/powerpoint/2010/main" val="28132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281EC2-D321-4D90-8816-7FAA8DF0A698}"/>
              </a:ext>
            </a:extLst>
          </p:cNvPr>
          <p:cNvSpPr>
            <a:spLocks noGrp="1"/>
          </p:cNvSpPr>
          <p:nvPr>
            <p:ph type="title"/>
          </p:nvPr>
        </p:nvSpPr>
        <p:spPr/>
        <p:txBody>
          <a:bodyPr/>
          <a:lstStyle/>
          <a:p>
            <a:r>
              <a:rPr lang="en-US" dirty="0"/>
              <a:t>Patches</a:t>
            </a:r>
            <a:endParaRPr lang="en-CA" dirty="0"/>
          </a:p>
        </p:txBody>
      </p:sp>
      <p:pic>
        <p:nvPicPr>
          <p:cNvPr id="8" name="Google Shape;406;p14">
            <a:extLst>
              <a:ext uri="{FF2B5EF4-FFF2-40B4-BE49-F238E27FC236}">
                <a16:creationId xmlns:a16="http://schemas.microsoft.com/office/drawing/2014/main" id="{E7A12638-C52F-4CF3-B7F0-6241C40610F1}"/>
              </a:ext>
            </a:extLst>
          </p:cNvPr>
          <p:cNvPicPr preferRelativeResize="0"/>
          <p:nvPr/>
        </p:nvPicPr>
        <p:blipFill rotWithShape="1">
          <a:blip r:embed="rId2">
            <a:alphaModFix/>
          </a:blip>
          <a:srcRect/>
          <a:stretch/>
        </p:blipFill>
        <p:spPr>
          <a:xfrm>
            <a:off x="1666123" y="1004131"/>
            <a:ext cx="6723609" cy="5159432"/>
          </a:xfrm>
          <a:prstGeom prst="rect">
            <a:avLst/>
          </a:prstGeom>
          <a:noFill/>
          <a:ln>
            <a:noFill/>
          </a:ln>
        </p:spPr>
      </p:pic>
      <p:pic>
        <p:nvPicPr>
          <p:cNvPr id="9" name="Google Shape;412;p14">
            <a:extLst>
              <a:ext uri="{FF2B5EF4-FFF2-40B4-BE49-F238E27FC236}">
                <a16:creationId xmlns:a16="http://schemas.microsoft.com/office/drawing/2014/main" id="{ED44A3B1-5B59-4164-99B1-54A040CAA68F}"/>
              </a:ext>
            </a:extLst>
          </p:cNvPr>
          <p:cNvPicPr preferRelativeResize="0"/>
          <p:nvPr/>
        </p:nvPicPr>
        <p:blipFill rotWithShape="1">
          <a:blip r:embed="rId3">
            <a:alphaModFix/>
          </a:blip>
          <a:srcRect/>
          <a:stretch/>
        </p:blipFill>
        <p:spPr>
          <a:xfrm>
            <a:off x="1674802" y="2491026"/>
            <a:ext cx="6723609" cy="4366973"/>
          </a:xfrm>
          <a:prstGeom prst="rect">
            <a:avLst/>
          </a:prstGeom>
          <a:noFill/>
          <a:ln>
            <a:noFill/>
          </a:ln>
        </p:spPr>
      </p:pic>
      <p:pic>
        <p:nvPicPr>
          <p:cNvPr id="10" name="Google Shape;413;p14">
            <a:extLst>
              <a:ext uri="{FF2B5EF4-FFF2-40B4-BE49-F238E27FC236}">
                <a16:creationId xmlns:a16="http://schemas.microsoft.com/office/drawing/2014/main" id="{C90EA120-BAB4-4FCE-A400-1FEC3125901B}"/>
              </a:ext>
            </a:extLst>
          </p:cNvPr>
          <p:cNvPicPr preferRelativeResize="0"/>
          <p:nvPr/>
        </p:nvPicPr>
        <p:blipFill rotWithShape="1">
          <a:blip r:embed="rId4">
            <a:alphaModFix/>
          </a:blip>
          <a:srcRect/>
          <a:stretch/>
        </p:blipFill>
        <p:spPr>
          <a:xfrm>
            <a:off x="1657444" y="2250931"/>
            <a:ext cx="7600359" cy="4356220"/>
          </a:xfrm>
          <a:prstGeom prst="rect">
            <a:avLst/>
          </a:prstGeom>
          <a:noFill/>
          <a:ln>
            <a:noFill/>
          </a:ln>
        </p:spPr>
      </p:pic>
      <p:pic>
        <p:nvPicPr>
          <p:cNvPr id="11" name="Google Shape;414;p14">
            <a:extLst>
              <a:ext uri="{FF2B5EF4-FFF2-40B4-BE49-F238E27FC236}">
                <a16:creationId xmlns:a16="http://schemas.microsoft.com/office/drawing/2014/main" id="{60ADC139-856D-4461-A564-CE88B9E0CE79}"/>
              </a:ext>
            </a:extLst>
          </p:cNvPr>
          <p:cNvPicPr preferRelativeResize="0"/>
          <p:nvPr/>
        </p:nvPicPr>
        <p:blipFill rotWithShape="1">
          <a:blip r:embed="rId5">
            <a:alphaModFix/>
          </a:blip>
          <a:srcRect/>
          <a:stretch/>
        </p:blipFill>
        <p:spPr>
          <a:xfrm>
            <a:off x="1666124" y="4070520"/>
            <a:ext cx="7699548" cy="1399457"/>
          </a:xfrm>
          <a:prstGeom prst="rect">
            <a:avLst/>
          </a:prstGeom>
          <a:noFill/>
          <a:ln>
            <a:noFill/>
          </a:ln>
        </p:spPr>
      </p:pic>
    </p:spTree>
    <p:extLst>
      <p:ext uri="{BB962C8B-B14F-4D97-AF65-F5344CB8AC3E}">
        <p14:creationId xmlns:p14="http://schemas.microsoft.com/office/powerpoint/2010/main" val="206284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ppt_w</p:attrName>
                                        </p:attrNameLst>
                                      </p:cBhvr>
                                      <p:tavLst>
                                        <p:tav tm="0">
                                          <p:val>
                                            <p:strVal val="0"/>
                                          </p:val>
                                        </p:tav>
                                        <p:tav tm="100000">
                                          <p:val>
                                            <p:strVal val="#ppt_w"/>
                                          </p:val>
                                        </p:tav>
                                      </p:tavLst>
                                    </p:anim>
                                    <p:anim calcmode="lin" valueType="num">
                                      <p:cBhvr additive="base">
                                        <p:cTn id="17" dur="500"/>
                                        <p:tgtEl>
                                          <p:spTgt spid="10"/>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91E71-0E75-496D-B408-FC338F1C16FB}"/>
              </a:ext>
            </a:extLst>
          </p:cNvPr>
          <p:cNvSpPr>
            <a:spLocks noGrp="1"/>
          </p:cNvSpPr>
          <p:nvPr>
            <p:ph type="ctrTitle"/>
          </p:nvPr>
        </p:nvSpPr>
        <p:spPr/>
        <p:txBody>
          <a:bodyPr/>
          <a:lstStyle/>
          <a:p>
            <a:r>
              <a:rPr lang="en-US" dirty="0"/>
              <a:t>WebADI </a:t>
            </a:r>
            <a:br>
              <a:rPr lang="en-US" dirty="0"/>
            </a:br>
            <a:r>
              <a:rPr lang="en-US" dirty="0"/>
              <a:t>Custom</a:t>
            </a:r>
            <a:br>
              <a:rPr lang="en-US" dirty="0"/>
            </a:br>
            <a:r>
              <a:rPr lang="en-US" dirty="0"/>
              <a:t>Development</a:t>
            </a:r>
            <a:endParaRPr lang="en-CA" dirty="0"/>
          </a:p>
        </p:txBody>
      </p:sp>
      <p:pic>
        <p:nvPicPr>
          <p:cNvPr id="9" name="Google Shape;300;p48" descr="Reminder: ATG Live Webcast Dec. 15: Desktop Integration Beyond Client ADI |  Oracle E-Business Suite Technology Blog">
            <a:extLst>
              <a:ext uri="{FF2B5EF4-FFF2-40B4-BE49-F238E27FC236}">
                <a16:creationId xmlns:a16="http://schemas.microsoft.com/office/drawing/2014/main" id="{88F82ED8-CCA4-4E11-B046-A28ABDAD3AD3}"/>
              </a:ext>
            </a:extLst>
          </p:cNvPr>
          <p:cNvPicPr preferRelativeResize="0"/>
          <p:nvPr/>
        </p:nvPicPr>
        <p:blipFill rotWithShape="1">
          <a:blip r:embed="rId3">
            <a:alphaModFix/>
          </a:blip>
          <a:srcRect/>
          <a:stretch/>
        </p:blipFill>
        <p:spPr>
          <a:xfrm>
            <a:off x="3812346" y="984903"/>
            <a:ext cx="8092609" cy="4511426"/>
          </a:xfrm>
          <a:prstGeom prst="rect">
            <a:avLst/>
          </a:prstGeom>
          <a:noFill/>
          <a:ln>
            <a:noFill/>
          </a:ln>
        </p:spPr>
      </p:pic>
    </p:spTree>
    <p:extLst>
      <p:ext uri="{BB962C8B-B14F-4D97-AF65-F5344CB8AC3E}">
        <p14:creationId xmlns:p14="http://schemas.microsoft.com/office/powerpoint/2010/main" val="394360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57F10-B41F-4F68-BC9A-BA504E212740}"/>
              </a:ext>
            </a:extLst>
          </p:cNvPr>
          <p:cNvSpPr>
            <a:spLocks noGrp="1"/>
          </p:cNvSpPr>
          <p:nvPr>
            <p:ph type="title"/>
          </p:nvPr>
        </p:nvSpPr>
        <p:spPr/>
        <p:txBody>
          <a:bodyPr/>
          <a:lstStyle/>
          <a:p>
            <a:r>
              <a:rPr lang="en-US" dirty="0"/>
              <a:t>Webadi Custom Development</a:t>
            </a:r>
            <a:endParaRPr lang="en-CA" dirty="0"/>
          </a:p>
        </p:txBody>
      </p:sp>
      <p:sp>
        <p:nvSpPr>
          <p:cNvPr id="4" name="Content Placeholder 3">
            <a:extLst>
              <a:ext uri="{FF2B5EF4-FFF2-40B4-BE49-F238E27FC236}">
                <a16:creationId xmlns:a16="http://schemas.microsoft.com/office/drawing/2014/main" id="{3149F700-B895-4945-849C-E471E335D986}"/>
              </a:ext>
            </a:extLst>
          </p:cNvPr>
          <p:cNvSpPr>
            <a:spLocks noGrp="1"/>
          </p:cNvSpPr>
          <p:nvPr>
            <p:ph idx="1"/>
          </p:nvPr>
        </p:nvSpPr>
        <p:spPr>
          <a:xfrm>
            <a:off x="724830" y="1423115"/>
            <a:ext cx="9298742" cy="4997003"/>
          </a:xfrm>
        </p:spPr>
        <p:txBody>
          <a:bodyPr>
            <a:normAutofit/>
          </a:bodyPr>
          <a:lstStyle/>
          <a:p>
            <a:r>
              <a:rPr lang="en-US" sz="2800" dirty="0"/>
              <a:t>Extensive technical effort to design, build and create new templates for uploads</a:t>
            </a:r>
          </a:p>
          <a:p>
            <a:r>
              <a:rPr lang="en-US" sz="2800" dirty="0"/>
              <a:t>IT team was heavily involved in working with the business to get the specifications for upload. </a:t>
            </a:r>
          </a:p>
          <a:p>
            <a:r>
              <a:rPr lang="en-US" sz="2800" dirty="0"/>
              <a:t>Design, development, testing, and deployment steps had to be outlined for creating the webadi templates. </a:t>
            </a:r>
          </a:p>
          <a:p>
            <a:r>
              <a:rPr lang="en-US" sz="2800" dirty="0"/>
              <a:t>Users had to be trained and various rounds of testing were needed to ensure data being uploaded is accurate and results are satisfactory.</a:t>
            </a:r>
          </a:p>
        </p:txBody>
      </p:sp>
    </p:spTree>
    <p:extLst>
      <p:ext uri="{BB962C8B-B14F-4D97-AF65-F5344CB8AC3E}">
        <p14:creationId xmlns:p14="http://schemas.microsoft.com/office/powerpoint/2010/main" val="357821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57F10-B41F-4F68-BC9A-BA504E212740}"/>
              </a:ext>
            </a:extLst>
          </p:cNvPr>
          <p:cNvSpPr>
            <a:spLocks noGrp="1"/>
          </p:cNvSpPr>
          <p:nvPr>
            <p:ph type="title"/>
          </p:nvPr>
        </p:nvSpPr>
        <p:spPr/>
        <p:txBody>
          <a:bodyPr/>
          <a:lstStyle/>
          <a:p>
            <a:r>
              <a:rPr lang="en-US" dirty="0"/>
              <a:t>Webadi Custom Development</a:t>
            </a:r>
            <a:endParaRPr lang="en-CA" dirty="0"/>
          </a:p>
        </p:txBody>
      </p:sp>
      <p:sp>
        <p:nvSpPr>
          <p:cNvPr id="4" name="Content Placeholder 3">
            <a:extLst>
              <a:ext uri="{FF2B5EF4-FFF2-40B4-BE49-F238E27FC236}">
                <a16:creationId xmlns:a16="http://schemas.microsoft.com/office/drawing/2014/main" id="{3149F700-B895-4945-849C-E471E335D986}"/>
              </a:ext>
            </a:extLst>
          </p:cNvPr>
          <p:cNvSpPr>
            <a:spLocks noGrp="1"/>
          </p:cNvSpPr>
          <p:nvPr>
            <p:ph idx="1"/>
          </p:nvPr>
        </p:nvSpPr>
        <p:spPr>
          <a:xfrm>
            <a:off x="724830" y="1423115"/>
            <a:ext cx="9298742" cy="4997003"/>
          </a:xfrm>
        </p:spPr>
        <p:txBody>
          <a:bodyPr>
            <a:normAutofit fontScale="92500"/>
          </a:bodyPr>
          <a:lstStyle/>
          <a:p>
            <a:r>
              <a:rPr lang="en-US" sz="2800" dirty="0"/>
              <a:t>Error handling and debugging- When issues arise, error handling and debugging them needed IT involvement. </a:t>
            </a:r>
          </a:p>
          <a:p>
            <a:r>
              <a:rPr lang="en-US" sz="2800" dirty="0"/>
              <a:t>Error messages to the users were not meaningful causing confusion and steep learning curve for new or inexperienced users. There were issues with data reconciliation and error handling after data was uploaded.</a:t>
            </a:r>
          </a:p>
          <a:p>
            <a:r>
              <a:rPr lang="en-US" sz="2800" dirty="0"/>
              <a:t>Free 3rd party tools- Basic and free 3rd party upload tools had impacts on performance when network connection fluctuated. </a:t>
            </a:r>
          </a:p>
          <a:p>
            <a:r>
              <a:rPr lang="en-US" sz="2800" dirty="0"/>
              <a:t>These tools did not work well as intended for large number of records; causing confusion and errors.</a:t>
            </a:r>
            <a:endParaRPr lang="en-CA" sz="2800" dirty="0"/>
          </a:p>
        </p:txBody>
      </p:sp>
      <p:pic>
        <p:nvPicPr>
          <p:cNvPr id="6" name="Picture 5">
            <a:extLst>
              <a:ext uri="{FF2B5EF4-FFF2-40B4-BE49-F238E27FC236}">
                <a16:creationId xmlns:a16="http://schemas.microsoft.com/office/drawing/2014/main" id="{7E9EF164-9CFF-47B5-8974-0A489FA98BA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573">
                        <a14:foregroundMark x1="285" y1="81298" x2="5698" y2="99618"/>
                        <a14:foregroundMark x1="99288" y1="72901" x2="91168" y2="99809"/>
                        <a14:backgroundMark x1="285" y1="93130" x2="3419" y2="99618"/>
                        <a14:backgroundMark x1="285" y1="84542" x2="4416" y2="99618"/>
                        <a14:backgroundMark x1="92308" y1="99237" x2="99715" y2="73282"/>
                      </a14:backgroundRemoval>
                    </a14:imgEffect>
                  </a14:imgLayer>
                </a14:imgProps>
              </a:ext>
            </a:extLst>
          </a:blip>
          <a:stretch>
            <a:fillRect/>
          </a:stretch>
        </p:blipFill>
        <p:spPr>
          <a:xfrm>
            <a:off x="496712" y="0"/>
            <a:ext cx="10453510" cy="6751952"/>
          </a:xfrm>
          <a:prstGeom prst="rect">
            <a:avLst/>
          </a:prstGeom>
        </p:spPr>
      </p:pic>
    </p:spTree>
    <p:extLst>
      <p:ext uri="{BB962C8B-B14F-4D97-AF65-F5344CB8AC3E}">
        <p14:creationId xmlns:p14="http://schemas.microsoft.com/office/powerpoint/2010/main" val="241646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C065C5E1-2F6E-440F-8E71-783ED6618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493" y="1571779"/>
            <a:ext cx="8035213" cy="2493784"/>
          </a:xfrm>
          <a:prstGeom prst="rect">
            <a:avLst/>
          </a:prstGeom>
        </p:spPr>
      </p:pic>
      <p:sp>
        <p:nvSpPr>
          <p:cNvPr id="13" name="Google Shape;308;p49">
            <a:extLst>
              <a:ext uri="{FF2B5EF4-FFF2-40B4-BE49-F238E27FC236}">
                <a16:creationId xmlns:a16="http://schemas.microsoft.com/office/drawing/2014/main" id="{47AEA3BE-94C1-4D9F-9659-DEAB78B5B9FD}"/>
              </a:ext>
            </a:extLst>
          </p:cNvPr>
          <p:cNvSpPr txBox="1">
            <a:spLocks/>
          </p:cNvSpPr>
          <p:nvPr/>
        </p:nvSpPr>
        <p:spPr>
          <a:xfrm>
            <a:off x="1524000" y="4065563"/>
            <a:ext cx="9144000" cy="572700"/>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buClrTx/>
              <a:buSzPts val="2800"/>
              <a:buFontTx/>
            </a:pPr>
            <a:r>
              <a:rPr lang="en-US" sz="3200" b="1" dirty="0">
                <a:solidFill>
                  <a:schemeClr val="bg1"/>
                </a:solidFill>
                <a:latin typeface="Arial"/>
                <a:ea typeface="Arial"/>
                <a:cs typeface="Arial"/>
                <a:sym typeface="Arial"/>
              </a:rPr>
              <a:t>Your Excel </a:t>
            </a:r>
            <a:r>
              <a:rPr lang="en-US" sz="3200" b="1" dirty="0">
                <a:solidFill>
                  <a:schemeClr val="bg1"/>
                </a:solidFill>
              </a:rPr>
              <a:t>I</a:t>
            </a:r>
            <a:r>
              <a:rPr lang="en-US" sz="3200" b="1" dirty="0">
                <a:solidFill>
                  <a:schemeClr val="bg1"/>
                </a:solidFill>
                <a:latin typeface="Arial"/>
                <a:ea typeface="Arial"/>
                <a:cs typeface="Arial"/>
                <a:sym typeface="Arial"/>
              </a:rPr>
              <a:t>nterface for Oracle</a:t>
            </a:r>
          </a:p>
        </p:txBody>
      </p:sp>
    </p:spTree>
    <p:extLst>
      <p:ext uri="{BB962C8B-B14F-4D97-AF65-F5344CB8AC3E}">
        <p14:creationId xmlns:p14="http://schemas.microsoft.com/office/powerpoint/2010/main" val="10007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6;p17">
            <a:extLst>
              <a:ext uri="{FF2B5EF4-FFF2-40B4-BE49-F238E27FC236}">
                <a16:creationId xmlns:a16="http://schemas.microsoft.com/office/drawing/2014/main" id="{711B844D-116B-4826-B2AF-DC46371129A8}"/>
              </a:ext>
            </a:extLst>
          </p:cNvPr>
          <p:cNvSpPr txBox="1">
            <a:spLocks/>
          </p:cNvSpPr>
          <p:nvPr/>
        </p:nvSpPr>
        <p:spPr>
          <a:xfrm>
            <a:off x="126609" y="2156263"/>
            <a:ext cx="2912013" cy="2570482"/>
          </a:xfrm>
          <a:prstGeom prst="rect">
            <a:avLst/>
          </a:prstGeom>
        </p:spPr>
        <p:txBody>
          <a:bodyPr spcFirstLastPara="1" vert="horz" wrap="square" lIns="91425" tIns="91425" rIns="91425" bIns="91425" rtlCol="0" anchor="b"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spcBef>
                <a:spcPts val="0"/>
              </a:spcBef>
              <a:buSzPts val="990"/>
            </a:pPr>
            <a:r>
              <a:rPr lang="en-US" sz="2400" dirty="0">
                <a:solidFill>
                  <a:srgbClr val="63666A"/>
                </a:solidFill>
                <a:latin typeface="Depot New Rg" panose="020B0503000000020004" pitchFamily="34" charset="0"/>
              </a:rPr>
              <a:t>Global industries doing better business </a:t>
            </a:r>
          </a:p>
        </p:txBody>
      </p:sp>
      <p:sp>
        <p:nvSpPr>
          <p:cNvPr id="6" name="Google Shape;77;p17">
            <a:extLst>
              <a:ext uri="{FF2B5EF4-FFF2-40B4-BE49-F238E27FC236}">
                <a16:creationId xmlns:a16="http://schemas.microsoft.com/office/drawing/2014/main" id="{877C3E76-5B3C-4487-A5F0-613EA7AB1AD2}"/>
              </a:ext>
            </a:extLst>
          </p:cNvPr>
          <p:cNvSpPr txBox="1">
            <a:spLocks/>
          </p:cNvSpPr>
          <p:nvPr/>
        </p:nvSpPr>
        <p:spPr>
          <a:xfrm>
            <a:off x="3938456" y="2156263"/>
            <a:ext cx="2912013" cy="2570482"/>
          </a:xfrm>
          <a:prstGeom prst="rect">
            <a:avLst/>
          </a:prstGeom>
        </p:spPr>
        <p:txBody>
          <a:bodyPr spcFirstLastPara="1" vert="horz" wrap="square" lIns="91425" tIns="91425" rIns="91425" bIns="91425" rtlCol="0" anchor="b"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spcBef>
                <a:spcPts val="0"/>
              </a:spcBef>
              <a:buSzPts val="990"/>
            </a:pPr>
            <a:r>
              <a:rPr lang="en-US" sz="2400" dirty="0">
                <a:solidFill>
                  <a:srgbClr val="63666A"/>
                </a:solidFill>
                <a:latin typeface="Depot New Rg" panose="020B0503000000020004" pitchFamily="34" charset="0"/>
              </a:rPr>
              <a:t>Organizations giving staff their weekends back </a:t>
            </a:r>
          </a:p>
        </p:txBody>
      </p:sp>
      <p:sp>
        <p:nvSpPr>
          <p:cNvPr id="7" name="Google Shape;78;p17">
            <a:extLst>
              <a:ext uri="{FF2B5EF4-FFF2-40B4-BE49-F238E27FC236}">
                <a16:creationId xmlns:a16="http://schemas.microsoft.com/office/drawing/2014/main" id="{04EEBD59-67D1-49DE-BB23-E9D108C74A45}"/>
              </a:ext>
            </a:extLst>
          </p:cNvPr>
          <p:cNvSpPr txBox="1">
            <a:spLocks/>
          </p:cNvSpPr>
          <p:nvPr/>
        </p:nvSpPr>
        <p:spPr>
          <a:xfrm>
            <a:off x="7947247" y="2156263"/>
            <a:ext cx="2912013" cy="2106248"/>
          </a:xfrm>
          <a:prstGeom prst="rect">
            <a:avLst/>
          </a:prstGeom>
        </p:spPr>
        <p:txBody>
          <a:bodyPr spcFirstLastPara="1" vert="horz" wrap="square" lIns="91425" tIns="91425" rIns="91425" bIns="91425" rtlCol="0" anchor="b"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spcBef>
                <a:spcPts val="0"/>
              </a:spcBef>
              <a:buSzPts val="990"/>
            </a:pPr>
            <a:r>
              <a:rPr lang="en-US" sz="2400" dirty="0">
                <a:solidFill>
                  <a:srgbClr val="63666A"/>
                </a:solidFill>
                <a:latin typeface="Depot New Rg" panose="020B0503000000020004" pitchFamily="34" charset="0"/>
              </a:rPr>
              <a:t>Oracle Users working smarter with data </a:t>
            </a:r>
          </a:p>
        </p:txBody>
      </p:sp>
      <p:sp>
        <p:nvSpPr>
          <p:cNvPr id="8" name="Google Shape;79;p17">
            <a:extLst>
              <a:ext uri="{FF2B5EF4-FFF2-40B4-BE49-F238E27FC236}">
                <a16:creationId xmlns:a16="http://schemas.microsoft.com/office/drawing/2014/main" id="{F107A89D-9F02-4D2C-8999-CF628816C5E5}"/>
              </a:ext>
            </a:extLst>
          </p:cNvPr>
          <p:cNvSpPr/>
          <p:nvPr/>
        </p:nvSpPr>
        <p:spPr>
          <a:xfrm>
            <a:off x="1111627" y="2530388"/>
            <a:ext cx="1154803" cy="73140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400" b="1" i="0" u="none" strike="noStrike" kern="0" cap="none" spc="0" normalizeH="0" baseline="0" noProof="0" dirty="0">
                <a:ln>
                  <a:noFill/>
                </a:ln>
                <a:gradFill>
                  <a:gsLst>
                    <a:gs pos="0">
                      <a:srgbClr val="00CFB4"/>
                    </a:gs>
                    <a:gs pos="100000">
                      <a:srgbClr val="00A6E2"/>
                    </a:gs>
                  </a:gsLst>
                  <a:lin ang="18900044" scaled="0"/>
                </a:gradFill>
                <a:effectLst/>
                <a:uLnTx/>
                <a:uFillTx/>
                <a:latin typeface="Arial"/>
                <a:cs typeface="Arial"/>
                <a:sym typeface="Arial"/>
              </a:rPr>
              <a:t>33</a:t>
            </a:r>
          </a:p>
        </p:txBody>
      </p:sp>
      <p:sp>
        <p:nvSpPr>
          <p:cNvPr id="9" name="Google Shape;80;p17">
            <a:extLst>
              <a:ext uri="{FF2B5EF4-FFF2-40B4-BE49-F238E27FC236}">
                <a16:creationId xmlns:a16="http://schemas.microsoft.com/office/drawing/2014/main" id="{4F8BA977-4356-45ED-9ABE-D97C41851FF9}"/>
              </a:ext>
            </a:extLst>
          </p:cNvPr>
          <p:cNvSpPr/>
          <p:nvPr/>
        </p:nvSpPr>
        <p:spPr>
          <a:xfrm>
            <a:off x="4558401" y="2530388"/>
            <a:ext cx="1806057" cy="73140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400" b="1" i="0" u="none" strike="noStrike" kern="0" cap="none" spc="0" normalizeH="0" baseline="0" noProof="0" dirty="0">
                <a:ln>
                  <a:noFill/>
                </a:ln>
                <a:gradFill>
                  <a:gsLst>
                    <a:gs pos="0">
                      <a:srgbClr val="00CFB4"/>
                    </a:gs>
                    <a:gs pos="100000">
                      <a:srgbClr val="00A6E2"/>
                    </a:gs>
                  </a:gsLst>
                  <a:lin ang="18900044" scaled="0"/>
                </a:gradFill>
                <a:effectLst/>
                <a:uLnTx/>
                <a:uFillTx/>
                <a:latin typeface="Arial"/>
                <a:cs typeface="Arial"/>
                <a:sym typeface="Arial"/>
              </a:rPr>
              <a:t>456</a:t>
            </a:r>
          </a:p>
        </p:txBody>
      </p:sp>
      <p:sp>
        <p:nvSpPr>
          <p:cNvPr id="10" name="Google Shape;81;p17">
            <a:extLst>
              <a:ext uri="{FF2B5EF4-FFF2-40B4-BE49-F238E27FC236}">
                <a16:creationId xmlns:a16="http://schemas.microsoft.com/office/drawing/2014/main" id="{5A106E3E-15DF-4D1E-8A25-410701E0E1A0}"/>
              </a:ext>
            </a:extLst>
          </p:cNvPr>
          <p:cNvSpPr/>
          <p:nvPr/>
        </p:nvSpPr>
        <p:spPr>
          <a:xfrm>
            <a:off x="8528538" y="2530388"/>
            <a:ext cx="2008593" cy="73140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400" b="1" i="0" u="none" strike="noStrike" kern="0" cap="none" spc="0" normalizeH="0" baseline="0" noProof="0" dirty="0">
                <a:ln>
                  <a:noFill/>
                </a:ln>
                <a:gradFill>
                  <a:gsLst>
                    <a:gs pos="0">
                      <a:srgbClr val="00CFB4"/>
                    </a:gs>
                    <a:gs pos="100000">
                      <a:srgbClr val="00A6E2"/>
                    </a:gs>
                  </a:gsLst>
                  <a:lin ang="18900044" scaled="0"/>
                </a:gradFill>
                <a:effectLst/>
                <a:uLnTx/>
                <a:uFillTx/>
                <a:latin typeface="Arial"/>
                <a:cs typeface="Arial"/>
                <a:sym typeface="Arial"/>
              </a:rPr>
              <a:t>34K</a:t>
            </a:r>
          </a:p>
        </p:txBody>
      </p:sp>
    </p:spTree>
    <p:extLst>
      <p:ext uri="{BB962C8B-B14F-4D97-AF65-F5344CB8AC3E}">
        <p14:creationId xmlns:p14="http://schemas.microsoft.com/office/powerpoint/2010/main" val="367646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AAB53FA6-D627-40B0-BBCC-500426E386BB}"/>
              </a:ext>
            </a:extLst>
          </p:cNvPr>
          <p:cNvPicPr>
            <a:picLocks noChangeAspect="1"/>
          </p:cNvPicPr>
          <p:nvPr/>
        </p:nvPicPr>
        <p:blipFill rotWithShape="1">
          <a:blip r:embed="rId3"/>
          <a:srcRect l="9091" t="41838" r="9044" b="28611"/>
          <a:stretch/>
        </p:blipFill>
        <p:spPr>
          <a:xfrm>
            <a:off x="1" y="4133850"/>
            <a:ext cx="12198642" cy="1304925"/>
          </a:xfrm>
          <a:prstGeom prst="rect">
            <a:avLst/>
          </a:prstGeom>
        </p:spPr>
      </p:pic>
      <p:sp>
        <p:nvSpPr>
          <p:cNvPr id="9" name="Google Shape;323;p51">
            <a:extLst>
              <a:ext uri="{FF2B5EF4-FFF2-40B4-BE49-F238E27FC236}">
                <a16:creationId xmlns:a16="http://schemas.microsoft.com/office/drawing/2014/main" id="{B5959974-AF69-4B39-BC6C-EFE3A4805E56}"/>
              </a:ext>
            </a:extLst>
          </p:cNvPr>
          <p:cNvSpPr txBox="1">
            <a:spLocks/>
          </p:cNvSpPr>
          <p:nvPr/>
        </p:nvSpPr>
        <p:spPr>
          <a:xfrm>
            <a:off x="-1" y="3078192"/>
            <a:ext cx="12198644" cy="1055658"/>
          </a:xfrm>
          <a:prstGeom prst="rect">
            <a:avLst/>
          </a:prstGeom>
          <a:solidFill>
            <a:schemeClr val="bg1"/>
          </a:solidFill>
          <a:ln>
            <a:noFill/>
          </a:ln>
        </p:spPr>
        <p:txBody>
          <a:bodyPr spcFirstLastPara="1" vert="horz" wrap="square" lIns="91425" tIns="91425" rIns="91425" bIns="91425" rtlCol="0" anchor="ctr"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spcBef>
                <a:spcPts val="0"/>
              </a:spcBef>
              <a:buSzPts val="2800"/>
            </a:pPr>
            <a:r>
              <a:rPr lang="en-US" sz="3600" dirty="0">
                <a:solidFill>
                  <a:srgbClr val="091F2C"/>
                </a:solidFill>
                <a:latin typeface="Depot New Rg" panose="020B0503000000020004" pitchFamily="34" charset="0"/>
              </a:rPr>
              <a:t>Trusted by</a:t>
            </a:r>
          </a:p>
        </p:txBody>
      </p:sp>
      <p:pic>
        <p:nvPicPr>
          <p:cNvPr id="11" name="Picture 10">
            <a:extLst>
              <a:ext uri="{FF2B5EF4-FFF2-40B4-BE49-F238E27FC236}">
                <a16:creationId xmlns:a16="http://schemas.microsoft.com/office/drawing/2014/main" id="{FE061B8C-AADA-4CDA-BC54-79D8A561EFFA}"/>
              </a:ext>
            </a:extLst>
          </p:cNvPr>
          <p:cNvPicPr>
            <a:picLocks noChangeAspect="1"/>
          </p:cNvPicPr>
          <p:nvPr/>
        </p:nvPicPr>
        <p:blipFill>
          <a:blip r:embed="rId4"/>
          <a:stretch>
            <a:fillRect/>
          </a:stretch>
        </p:blipFill>
        <p:spPr>
          <a:xfrm>
            <a:off x="0" y="-105927"/>
            <a:ext cx="12198643" cy="3243021"/>
          </a:xfrm>
          <a:prstGeom prst="rect">
            <a:avLst/>
          </a:prstGeom>
        </p:spPr>
      </p:pic>
    </p:spTree>
    <p:extLst>
      <p:ext uri="{BB962C8B-B14F-4D97-AF65-F5344CB8AC3E}">
        <p14:creationId xmlns:p14="http://schemas.microsoft.com/office/powerpoint/2010/main" val="775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B46F962-5EA6-42A2-ABF5-8758154644DA}"/>
              </a:ext>
            </a:extLst>
          </p:cNvPr>
          <p:cNvCxnSpPr>
            <a:cxnSpLocks/>
            <a:endCxn id="23" idx="2"/>
          </p:cNvCxnSpPr>
          <p:nvPr/>
        </p:nvCxnSpPr>
        <p:spPr>
          <a:xfrm>
            <a:off x="-471480" y="2692058"/>
            <a:ext cx="1195754" cy="0"/>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40A663-2DE4-4226-BC04-D5E3644B989A}"/>
              </a:ext>
            </a:extLst>
          </p:cNvPr>
          <p:cNvCxnSpPr>
            <a:cxnSpLocks/>
            <a:stCxn id="23" idx="6"/>
            <a:endCxn id="24" idx="2"/>
          </p:cNvCxnSpPr>
          <p:nvPr/>
        </p:nvCxnSpPr>
        <p:spPr>
          <a:xfrm>
            <a:off x="2900663" y="2692058"/>
            <a:ext cx="1767873" cy="0"/>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F9C50E-BF58-4C98-877E-7CD259666A6B}"/>
              </a:ext>
            </a:extLst>
          </p:cNvPr>
          <p:cNvCxnSpPr>
            <a:cxnSpLocks/>
            <a:stCxn id="24" idx="6"/>
            <a:endCxn id="26" idx="2"/>
          </p:cNvCxnSpPr>
          <p:nvPr/>
        </p:nvCxnSpPr>
        <p:spPr>
          <a:xfrm>
            <a:off x="6844925" y="2692058"/>
            <a:ext cx="1767872" cy="25056"/>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7E625AE-59B7-446C-9247-7DB44BD0D71C}"/>
              </a:ext>
            </a:extLst>
          </p:cNvPr>
          <p:cNvSpPr/>
          <p:nvPr/>
        </p:nvSpPr>
        <p:spPr>
          <a:xfrm>
            <a:off x="724274" y="1645920"/>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A80DF03-8FD0-451A-A509-FE9D41397E02}"/>
              </a:ext>
            </a:extLst>
          </p:cNvPr>
          <p:cNvSpPr/>
          <p:nvPr/>
        </p:nvSpPr>
        <p:spPr>
          <a:xfrm>
            <a:off x="4668536" y="1645920"/>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C7F45432-2F3F-4B10-83C3-2B4FC5182A94}"/>
              </a:ext>
            </a:extLst>
          </p:cNvPr>
          <p:cNvCxnSpPr>
            <a:cxnSpLocks/>
          </p:cNvCxnSpPr>
          <p:nvPr/>
        </p:nvCxnSpPr>
        <p:spPr>
          <a:xfrm flipV="1">
            <a:off x="10878880" y="2704586"/>
            <a:ext cx="1425570" cy="4941"/>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EFD8E9B-E12C-4F1D-A169-056FE2B704CB}"/>
              </a:ext>
            </a:extLst>
          </p:cNvPr>
          <p:cNvSpPr/>
          <p:nvPr/>
        </p:nvSpPr>
        <p:spPr>
          <a:xfrm>
            <a:off x="8612797" y="1670976"/>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E6CC21D-5E7C-49B7-A8DE-41FEA0D6C8EF}"/>
              </a:ext>
            </a:extLst>
          </p:cNvPr>
          <p:cNvSpPr txBox="1"/>
          <p:nvPr/>
        </p:nvSpPr>
        <p:spPr>
          <a:xfrm>
            <a:off x="4636008" y="3964638"/>
            <a:ext cx="2208917" cy="1369606"/>
          </a:xfrm>
          <a:prstGeom prst="rect">
            <a:avLst/>
          </a:prstGeom>
          <a:noFill/>
        </p:spPr>
        <p:txBody>
          <a:bodyPr wrap="square" rtlCol="0">
            <a:spAutoFit/>
          </a:bodyPr>
          <a:lstStyle/>
          <a:p>
            <a:pPr lvl="0" algn="ctr" defTabSz="914400">
              <a:spcAft>
                <a:spcPts val="600"/>
              </a:spcAft>
              <a:buClr>
                <a:srgbClr val="000000"/>
              </a:buClr>
              <a:defRPr/>
            </a:pPr>
            <a:r>
              <a:rPr lang="en-US" sz="2400" b="1" kern="0" dirty="0">
                <a:solidFill>
                  <a:srgbClr val="21A366"/>
                </a:solidFill>
                <a:latin typeface="Depot New Rg" panose="020B0503000000020004" pitchFamily="34" charset="0"/>
                <a:cs typeface="Arial"/>
                <a:sym typeface="Arial"/>
              </a:rPr>
              <a:t>USERS + EXCEL</a:t>
            </a:r>
          </a:p>
          <a:p>
            <a:pPr lvl="0" algn="ctr"/>
            <a:r>
              <a:rPr lang="en-US" dirty="0">
                <a:solidFill>
                  <a:srgbClr val="63666A"/>
                </a:solidFill>
                <a:latin typeface="Depot New Rg" panose="020B0503000000020004" pitchFamily="34" charset="0"/>
              </a:rPr>
              <a:t>wide visibility of your </a:t>
            </a:r>
            <a:br>
              <a:rPr lang="en-US" dirty="0">
                <a:solidFill>
                  <a:srgbClr val="63666A"/>
                </a:solidFill>
                <a:latin typeface="Depot New Rg" panose="020B0503000000020004" pitchFamily="34" charset="0"/>
              </a:rPr>
            </a:br>
            <a:r>
              <a:rPr lang="en-US" dirty="0">
                <a:solidFill>
                  <a:srgbClr val="63666A"/>
                </a:solidFill>
                <a:latin typeface="Depot New Rg" panose="020B0503000000020004" pitchFamily="34" charset="0"/>
              </a:rPr>
              <a:t>data across broad sets of columns.</a:t>
            </a:r>
          </a:p>
        </p:txBody>
      </p:sp>
      <p:sp>
        <p:nvSpPr>
          <p:cNvPr id="28" name="TextBox 27">
            <a:extLst>
              <a:ext uri="{FF2B5EF4-FFF2-40B4-BE49-F238E27FC236}">
                <a16:creationId xmlns:a16="http://schemas.microsoft.com/office/drawing/2014/main" id="{2F47340C-9663-48DA-9515-26D26182C038}"/>
              </a:ext>
            </a:extLst>
          </p:cNvPr>
          <p:cNvSpPr txBox="1"/>
          <p:nvPr/>
        </p:nvSpPr>
        <p:spPr>
          <a:xfrm>
            <a:off x="587022" y="3964638"/>
            <a:ext cx="2404492" cy="1815882"/>
          </a:xfrm>
          <a:prstGeom prst="rect">
            <a:avLst/>
          </a:prstGeom>
          <a:noFill/>
        </p:spPr>
        <p:txBody>
          <a:bodyPr wrap="square" rtlCol="0">
            <a:spAutoFit/>
          </a:bodyPr>
          <a:lstStyle/>
          <a:p>
            <a:pPr algn="ctr">
              <a:spcAft>
                <a:spcPts val="600"/>
              </a:spcAft>
            </a:pPr>
            <a:r>
              <a:rPr lang="en-US" sz="2400" b="1" dirty="0">
                <a:latin typeface="Depot New Rg" panose="020B0503000000020004" pitchFamily="34" charset="0"/>
              </a:rPr>
              <a:t>EXT DATA + </a:t>
            </a:r>
          </a:p>
          <a:p>
            <a:pPr algn="ctr">
              <a:spcAft>
                <a:spcPts val="600"/>
              </a:spcAft>
            </a:pPr>
            <a:r>
              <a:rPr lang="en-US" sz="2400" b="1" dirty="0">
                <a:latin typeface="Depot New Rg" panose="020B0503000000020004" pitchFamily="34" charset="0"/>
              </a:rPr>
              <a:t>THE BUSSINESS</a:t>
            </a:r>
          </a:p>
          <a:p>
            <a:pPr lvl="0" algn="ctr" defTabSz="914400">
              <a:buClr>
                <a:srgbClr val="000000"/>
              </a:buClr>
              <a:defRPr/>
            </a:pPr>
            <a:r>
              <a:rPr lang="en-US" kern="0" dirty="0">
                <a:solidFill>
                  <a:srgbClr val="63666A"/>
                </a:solidFill>
                <a:latin typeface="Depot New Rg" panose="020B0503000000020004" pitchFamily="34" charset="0"/>
                <a:cs typeface="Arial"/>
                <a:sym typeface="Arial"/>
              </a:rPr>
              <a:t>Electronic, physical, contracts, external data sources etc.</a:t>
            </a:r>
          </a:p>
        </p:txBody>
      </p:sp>
      <p:sp>
        <p:nvSpPr>
          <p:cNvPr id="29" name="TextBox 28">
            <a:extLst>
              <a:ext uri="{FF2B5EF4-FFF2-40B4-BE49-F238E27FC236}">
                <a16:creationId xmlns:a16="http://schemas.microsoft.com/office/drawing/2014/main" id="{B1371402-86CC-4387-8F49-7235FEDF750D}"/>
              </a:ext>
            </a:extLst>
          </p:cNvPr>
          <p:cNvSpPr txBox="1"/>
          <p:nvPr/>
        </p:nvSpPr>
        <p:spPr>
          <a:xfrm>
            <a:off x="8789281" y="3998975"/>
            <a:ext cx="2034540" cy="2015936"/>
          </a:xfrm>
          <a:prstGeom prst="rect">
            <a:avLst/>
          </a:prstGeom>
          <a:noFill/>
        </p:spPr>
        <p:txBody>
          <a:bodyPr wrap="square" rtlCol="0">
            <a:spAutoFit/>
          </a:bodyPr>
          <a:lstStyle/>
          <a:p>
            <a:pPr algn="ctr">
              <a:spcAft>
                <a:spcPts val="600"/>
              </a:spcAft>
            </a:pPr>
            <a:r>
              <a:rPr lang="en-US" sz="2400" b="1" dirty="0">
                <a:solidFill>
                  <a:srgbClr val="FF0000"/>
                </a:solidFill>
                <a:latin typeface="Depot New Rg" panose="020B0503000000020004" pitchFamily="34" charset="0"/>
              </a:rPr>
              <a:t>ORACLE </a:t>
            </a:r>
            <a:br>
              <a:rPr lang="en-US" sz="2400" b="1" dirty="0">
                <a:solidFill>
                  <a:srgbClr val="FF0000"/>
                </a:solidFill>
                <a:latin typeface="Depot New Rg" panose="020B0503000000020004" pitchFamily="34" charset="0"/>
              </a:rPr>
            </a:br>
            <a:r>
              <a:rPr lang="en-US" sz="2400" b="1" dirty="0">
                <a:solidFill>
                  <a:srgbClr val="FF0000"/>
                </a:solidFill>
                <a:latin typeface="Depot New Rg" panose="020B0503000000020004" pitchFamily="34" charset="0"/>
              </a:rPr>
              <a:t>DOCUMENTS</a:t>
            </a:r>
          </a:p>
          <a:p>
            <a:pPr lvl="0" algn="ctr" defTabSz="914400">
              <a:buClr>
                <a:srgbClr val="000000"/>
              </a:buClr>
              <a:defRPr/>
            </a:pPr>
            <a:r>
              <a:rPr lang="en-US" kern="0" dirty="0">
                <a:solidFill>
                  <a:srgbClr val="63666A"/>
                </a:solidFill>
                <a:latin typeface="Depot New Rg" panose="020B0503000000020004" pitchFamily="34" charset="0"/>
                <a:cs typeface="Arial"/>
                <a:sym typeface="Arial"/>
              </a:rPr>
              <a:t>Getting information loaded into the Oracle eco-system.</a:t>
            </a:r>
          </a:p>
        </p:txBody>
      </p:sp>
      <p:pic>
        <p:nvPicPr>
          <p:cNvPr id="30" name="Picture 29" descr="A picture containing object, clock, meter&#10;&#10;Description automatically generated">
            <a:extLst>
              <a:ext uri="{FF2B5EF4-FFF2-40B4-BE49-F238E27FC236}">
                <a16:creationId xmlns:a16="http://schemas.microsoft.com/office/drawing/2014/main" id="{0A247901-D1E7-4B30-BCFF-B43FD40B8E9C}"/>
              </a:ext>
            </a:extLst>
          </p:cNvPr>
          <p:cNvPicPr>
            <a:picLocks noChangeAspect="1"/>
          </p:cNvPicPr>
          <p:nvPr/>
        </p:nvPicPr>
        <p:blipFill>
          <a:blip r:embed="rId3"/>
          <a:stretch>
            <a:fillRect/>
          </a:stretch>
        </p:blipFill>
        <p:spPr>
          <a:xfrm>
            <a:off x="8738199" y="2480068"/>
            <a:ext cx="2015279" cy="474091"/>
          </a:xfrm>
          <a:prstGeom prst="rect">
            <a:avLst/>
          </a:prstGeom>
        </p:spPr>
      </p:pic>
      <p:sp>
        <p:nvSpPr>
          <p:cNvPr id="46" name="Title 5">
            <a:extLst>
              <a:ext uri="{FF2B5EF4-FFF2-40B4-BE49-F238E27FC236}">
                <a16:creationId xmlns:a16="http://schemas.microsoft.com/office/drawing/2014/main" id="{86DD934D-FEBA-4CF5-884D-5884038AAC57}"/>
              </a:ext>
            </a:extLst>
          </p:cNvPr>
          <p:cNvSpPr>
            <a:spLocks noGrp="1"/>
          </p:cNvSpPr>
          <p:nvPr>
            <p:ph type="title"/>
          </p:nvPr>
        </p:nvSpPr>
        <p:spPr>
          <a:xfrm>
            <a:off x="709035" y="291662"/>
            <a:ext cx="9805100" cy="963630"/>
          </a:xfrm>
        </p:spPr>
        <p:txBody>
          <a:bodyPr/>
          <a:lstStyle/>
          <a:p>
            <a:r>
              <a:rPr lang="en-US" dirty="0"/>
              <a:t>More4apps approach</a:t>
            </a:r>
            <a:endParaRPr lang="en-CA" dirty="0"/>
          </a:p>
        </p:txBody>
      </p:sp>
      <p:pic>
        <p:nvPicPr>
          <p:cNvPr id="16" name="Picture 15" descr="A close up of a sign&#10;&#10;Description automatically generated">
            <a:extLst>
              <a:ext uri="{FF2B5EF4-FFF2-40B4-BE49-F238E27FC236}">
                <a16:creationId xmlns:a16="http://schemas.microsoft.com/office/drawing/2014/main" id="{5F9F165E-76F7-4B77-A5DA-90797885C9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4222" y1="33778" x2="36889" y2="15556"/>
                        <a14:foregroundMark x1="38667" y1="16000" x2="85778" y2="18222"/>
                        <a14:foregroundMark x1="85778" y1="18222" x2="85333" y2="83111"/>
                        <a14:foregroundMark x1="84889" y1="83111" x2="27111" y2="83556"/>
                        <a14:foregroundMark x1="27111" y1="83556" x2="14222" y2="64444"/>
                        <a14:foregroundMark x1="14222" y1="64444" x2="13333" y2="36000"/>
                      </a14:backgroundRemoval>
                    </a14:imgEffect>
                  </a14:imgLayer>
                </a14:imgProps>
              </a:ext>
            </a:extLst>
          </a:blip>
          <a:stretch>
            <a:fillRect/>
          </a:stretch>
        </p:blipFill>
        <p:spPr>
          <a:xfrm>
            <a:off x="4591138" y="1839983"/>
            <a:ext cx="1767872" cy="1767872"/>
          </a:xfrm>
          <a:prstGeom prst="rect">
            <a:avLst/>
          </a:prstGeom>
        </p:spPr>
      </p:pic>
      <p:pic>
        <p:nvPicPr>
          <p:cNvPr id="17" name="Graphic 16" descr="Document with solid fill">
            <a:extLst>
              <a:ext uri="{FF2B5EF4-FFF2-40B4-BE49-F238E27FC236}">
                <a16:creationId xmlns:a16="http://schemas.microsoft.com/office/drawing/2014/main" id="{1510ECBA-3B32-4350-AF9E-52B001093F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976" y="2151220"/>
            <a:ext cx="1081676" cy="1081676"/>
          </a:xfrm>
          <a:prstGeom prst="rect">
            <a:avLst/>
          </a:prstGeom>
        </p:spPr>
      </p:pic>
      <p:pic>
        <p:nvPicPr>
          <p:cNvPr id="18" name="Graphic 17" descr="Building with solid fill">
            <a:extLst>
              <a:ext uri="{FF2B5EF4-FFF2-40B4-BE49-F238E27FC236}">
                <a16:creationId xmlns:a16="http://schemas.microsoft.com/office/drawing/2014/main" id="{51BC21AD-5D7A-4390-8431-D7C45C1899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3370" y="2191559"/>
            <a:ext cx="991891" cy="991891"/>
          </a:xfrm>
          <a:prstGeom prst="rect">
            <a:avLst/>
          </a:prstGeom>
        </p:spPr>
      </p:pic>
      <p:pic>
        <p:nvPicPr>
          <p:cNvPr id="19" name="Graphic 18" descr="Users with solid fill">
            <a:extLst>
              <a:ext uri="{FF2B5EF4-FFF2-40B4-BE49-F238E27FC236}">
                <a16:creationId xmlns:a16="http://schemas.microsoft.com/office/drawing/2014/main" id="{9C5E81DB-7F14-44A8-85C3-FFA64BF58E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4566" y="2382078"/>
            <a:ext cx="683683" cy="683683"/>
          </a:xfrm>
          <a:prstGeom prst="rect">
            <a:avLst/>
          </a:prstGeom>
        </p:spPr>
      </p:pic>
    </p:spTree>
    <p:extLst>
      <p:ext uri="{BB962C8B-B14F-4D97-AF65-F5344CB8AC3E}">
        <p14:creationId xmlns:p14="http://schemas.microsoft.com/office/powerpoint/2010/main" val="282463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100"/>
                                  </p:stCondLst>
                                  <p:childTnLst>
                                    <p:set>
                                      <p:cBhvr>
                                        <p:cTn id="40" dur="1" fill="hold">
                                          <p:stCondLst>
                                            <p:cond delay="0"/>
                                          </p:stCondLst>
                                        </p:cTn>
                                        <p:tgtEl>
                                          <p:spTgt spid="19"/>
                                        </p:tgtEl>
                                        <p:attrNameLst>
                                          <p:attrName>style.visibility</p:attrName>
                                        </p:attrNameLst>
                                      </p:cBhvr>
                                      <p:to>
                                        <p:strVal val="visible"/>
                                      </p:to>
                                    </p:set>
                                    <p:anim calcmode="lin" valueType="num">
                                      <p:cBhvr>
                                        <p:cTn id="41" dur="400" fill="hold"/>
                                        <p:tgtEl>
                                          <p:spTgt spid="19"/>
                                        </p:tgtEl>
                                        <p:attrNameLst>
                                          <p:attrName>ppt_w</p:attrName>
                                        </p:attrNameLst>
                                      </p:cBhvr>
                                      <p:tavLst>
                                        <p:tav tm="0">
                                          <p:val>
                                            <p:fltVal val="0"/>
                                          </p:val>
                                        </p:tav>
                                        <p:tav tm="100000">
                                          <p:val>
                                            <p:strVal val="#ppt_w"/>
                                          </p:val>
                                        </p:tav>
                                      </p:tavLst>
                                    </p:anim>
                                    <p:anim calcmode="lin" valueType="num">
                                      <p:cBhvr>
                                        <p:cTn id="42" dur="400" fill="hold"/>
                                        <p:tgtEl>
                                          <p:spTgt spid="19"/>
                                        </p:tgtEl>
                                        <p:attrNameLst>
                                          <p:attrName>ppt_h</p:attrName>
                                        </p:attrNameLst>
                                      </p:cBhvr>
                                      <p:tavLst>
                                        <p:tav tm="0">
                                          <p:val>
                                            <p:fltVal val="0"/>
                                          </p:val>
                                        </p:tav>
                                        <p:tav tm="100000">
                                          <p:val>
                                            <p:strVal val="#ppt_h"/>
                                          </p:val>
                                        </p:tav>
                                      </p:tavLst>
                                    </p:anim>
                                    <p:animEffect transition="in" filter="fade">
                                      <p:cBhvr>
                                        <p:cTn id="43" dur="4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A6CEB-E639-4F41-AB29-5DEB426AE686}"/>
              </a:ext>
            </a:extLst>
          </p:cNvPr>
          <p:cNvSpPr>
            <a:spLocks noGrp="1"/>
          </p:cNvSpPr>
          <p:nvPr>
            <p:ph type="ctrTitle"/>
          </p:nvPr>
        </p:nvSpPr>
        <p:spPr>
          <a:xfrm>
            <a:off x="792480" y="1718571"/>
            <a:ext cx="5601419" cy="2509318"/>
          </a:xfrm>
        </p:spPr>
        <p:txBody>
          <a:bodyPr>
            <a:normAutofit/>
          </a:bodyPr>
          <a:lstStyle/>
          <a:p>
            <a:r>
              <a:rPr lang="en-US" sz="4000" dirty="0"/>
              <a:t>Carlos Urtubia</a:t>
            </a:r>
            <a:br>
              <a:rPr lang="en-US" sz="4000" dirty="0"/>
            </a:br>
            <a:r>
              <a:rPr lang="en-US" sz="4000" dirty="0"/>
              <a:t>Presales</a:t>
            </a:r>
            <a:br>
              <a:rPr lang="en-US" sz="4000" dirty="0"/>
            </a:br>
            <a:r>
              <a:rPr lang="en-US" sz="4000" dirty="0"/>
              <a:t>More4apps</a:t>
            </a:r>
            <a:endParaRPr lang="en-CA" sz="4000" dirty="0"/>
          </a:p>
        </p:txBody>
      </p:sp>
      <p:pic>
        <p:nvPicPr>
          <p:cNvPr id="7" name="Picture 6" descr="Logo&#10;&#10;Description automatically generated">
            <a:extLst>
              <a:ext uri="{FF2B5EF4-FFF2-40B4-BE49-F238E27FC236}">
                <a16:creationId xmlns:a16="http://schemas.microsoft.com/office/drawing/2014/main" id="{01B25AF4-02EB-4F6A-8DFB-0CAC9508F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313" y="2404934"/>
            <a:ext cx="5369012" cy="1666310"/>
          </a:xfrm>
          <a:prstGeom prst="rect">
            <a:avLst/>
          </a:prstGeom>
        </p:spPr>
      </p:pic>
    </p:spTree>
    <p:extLst>
      <p:ext uri="{BB962C8B-B14F-4D97-AF65-F5344CB8AC3E}">
        <p14:creationId xmlns:p14="http://schemas.microsoft.com/office/powerpoint/2010/main" val="35740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1EF94A-5A37-49BF-9219-4475B98D2849}"/>
              </a:ext>
            </a:extLst>
          </p:cNvPr>
          <p:cNvSpPr/>
          <p:nvPr/>
        </p:nvSpPr>
        <p:spPr>
          <a:xfrm>
            <a:off x="5688036" y="1336595"/>
            <a:ext cx="4894555" cy="3914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US" sz="2000" kern="1200"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E83A1A8-3D42-4CF1-827E-D9E6A36EA2EF}"/>
              </a:ext>
            </a:extLst>
          </p:cNvPr>
          <p:cNvSpPr>
            <a:spLocks noGrp="1"/>
          </p:cNvSpPr>
          <p:nvPr>
            <p:ph type="ctrTitle"/>
          </p:nvPr>
        </p:nvSpPr>
        <p:spPr/>
        <p:txBody>
          <a:bodyPr/>
          <a:lstStyle/>
          <a:p>
            <a:r>
              <a:rPr lang="en-US" dirty="0"/>
              <a:t>More4apps</a:t>
            </a:r>
            <a:br>
              <a:rPr lang="en-US" dirty="0"/>
            </a:br>
            <a:r>
              <a:rPr lang="en-US" dirty="0"/>
              <a:t>Process Flow</a:t>
            </a:r>
            <a:endParaRPr lang="en-CA" dirty="0"/>
          </a:p>
        </p:txBody>
      </p:sp>
      <p:sp>
        <p:nvSpPr>
          <p:cNvPr id="2" name="Footer Placeholder 1">
            <a:extLst>
              <a:ext uri="{FF2B5EF4-FFF2-40B4-BE49-F238E27FC236}">
                <a16:creationId xmlns:a16="http://schemas.microsoft.com/office/drawing/2014/main" id="{2D21DBFA-8C68-4855-8BAC-BCDC72A33C17}"/>
              </a:ext>
            </a:extLst>
          </p:cNvPr>
          <p:cNvSpPr>
            <a:spLocks noGrp="1"/>
          </p:cNvSpPr>
          <p:nvPr>
            <p:ph type="ftr" sz="quarter" idx="4294967295"/>
          </p:nvPr>
        </p:nvSpPr>
        <p:spPr>
          <a:xfrm>
            <a:off x="0" y="0"/>
            <a:ext cx="0" cy="0"/>
          </a:xfrm>
        </p:spPr>
        <p:txBody>
          <a:bodyPr/>
          <a:lstStyle/>
          <a:p>
            <a:r>
              <a:rPr lang="en-US" dirty="0"/>
              <a:t>Dark secrets of WebADI</a:t>
            </a:r>
          </a:p>
        </p:txBody>
      </p:sp>
      <p:sp>
        <p:nvSpPr>
          <p:cNvPr id="3" name="Slide Number Placeholder 2">
            <a:extLst>
              <a:ext uri="{FF2B5EF4-FFF2-40B4-BE49-F238E27FC236}">
                <a16:creationId xmlns:a16="http://schemas.microsoft.com/office/drawing/2014/main" id="{92C3E412-109B-470C-A77D-75827B903887}"/>
              </a:ext>
            </a:extLst>
          </p:cNvPr>
          <p:cNvSpPr>
            <a:spLocks noGrp="1"/>
          </p:cNvSpPr>
          <p:nvPr>
            <p:ph type="sldNum" sz="quarter" idx="4294967295"/>
          </p:nvPr>
        </p:nvSpPr>
        <p:spPr>
          <a:xfrm>
            <a:off x="11557000" y="6475413"/>
            <a:ext cx="635000" cy="365125"/>
          </a:xfrm>
        </p:spPr>
        <p:txBody>
          <a:bodyPr/>
          <a:lstStyle/>
          <a:p>
            <a:fld id="{99893448-FE5C-4EA5-942F-F6CBE34C7CD3}" type="slidenum">
              <a:rPr lang="en-US" smtClean="0"/>
              <a:pPr/>
              <a:t>30</a:t>
            </a:fld>
            <a:endParaRPr lang="en-US" dirty="0"/>
          </a:p>
        </p:txBody>
      </p:sp>
      <p:cxnSp>
        <p:nvCxnSpPr>
          <p:cNvPr id="7" name="Google Shape;325;p21">
            <a:extLst>
              <a:ext uri="{FF2B5EF4-FFF2-40B4-BE49-F238E27FC236}">
                <a16:creationId xmlns:a16="http://schemas.microsoft.com/office/drawing/2014/main" id="{29F5D487-BD8B-4D2D-B1CD-0258AD2A6BF0}"/>
              </a:ext>
            </a:extLst>
          </p:cNvPr>
          <p:cNvCxnSpPr>
            <a:cxnSpLocks/>
            <a:stCxn id="11" idx="2"/>
            <a:endCxn id="19" idx="0"/>
          </p:cNvCxnSpPr>
          <p:nvPr/>
        </p:nvCxnSpPr>
        <p:spPr>
          <a:xfrm>
            <a:off x="6864818" y="2221692"/>
            <a:ext cx="0" cy="291929"/>
          </a:xfrm>
          <a:prstGeom prst="straightConnector1">
            <a:avLst/>
          </a:prstGeom>
          <a:noFill/>
          <a:ln w="38100" cap="rnd" cmpd="sng">
            <a:solidFill>
              <a:srgbClr val="02DFC8"/>
            </a:solidFill>
            <a:prstDash val="sysDot"/>
            <a:round/>
            <a:headEnd type="none" w="sm" len="sm"/>
            <a:tailEnd type="triangle" w="med" len="med"/>
          </a:ln>
        </p:spPr>
      </p:cxnSp>
      <p:cxnSp>
        <p:nvCxnSpPr>
          <p:cNvPr id="8" name="Google Shape;325;p21">
            <a:extLst>
              <a:ext uri="{FF2B5EF4-FFF2-40B4-BE49-F238E27FC236}">
                <a16:creationId xmlns:a16="http://schemas.microsoft.com/office/drawing/2014/main" id="{8281254F-2AFE-479C-8C4C-2540F9EE5FE4}"/>
              </a:ext>
            </a:extLst>
          </p:cNvPr>
          <p:cNvCxnSpPr>
            <a:cxnSpLocks/>
            <a:endCxn id="12" idx="0"/>
          </p:cNvCxnSpPr>
          <p:nvPr/>
        </p:nvCxnSpPr>
        <p:spPr>
          <a:xfrm>
            <a:off x="6893012" y="3841169"/>
            <a:ext cx="0" cy="581883"/>
          </a:xfrm>
          <a:prstGeom prst="straightConnector1">
            <a:avLst/>
          </a:prstGeom>
          <a:noFill/>
          <a:ln w="38100" cap="sq" cmpd="sng">
            <a:solidFill>
              <a:srgbClr val="02DFC8"/>
            </a:solidFill>
            <a:prstDash val="solid"/>
            <a:bevel/>
            <a:headEnd type="none" w="sm" len="sm"/>
            <a:tailEnd type="none" w="med" len="med"/>
          </a:ln>
        </p:spPr>
      </p:cxnSp>
      <p:cxnSp>
        <p:nvCxnSpPr>
          <p:cNvPr id="9" name="Google Shape;322;p21">
            <a:extLst>
              <a:ext uri="{FF2B5EF4-FFF2-40B4-BE49-F238E27FC236}">
                <a16:creationId xmlns:a16="http://schemas.microsoft.com/office/drawing/2014/main" id="{A2B69B66-4AAD-496C-B4FE-D0BEA6B655DC}"/>
              </a:ext>
            </a:extLst>
          </p:cNvPr>
          <p:cNvCxnSpPr>
            <a:cxnSpLocks/>
            <a:stCxn id="12" idx="3"/>
            <a:endCxn id="15" idx="2"/>
          </p:cNvCxnSpPr>
          <p:nvPr/>
        </p:nvCxnSpPr>
        <p:spPr>
          <a:xfrm flipV="1">
            <a:off x="7388786" y="3835141"/>
            <a:ext cx="1949428" cy="941347"/>
          </a:xfrm>
          <a:prstGeom prst="bentConnector2">
            <a:avLst/>
          </a:prstGeom>
          <a:noFill/>
          <a:ln w="38100" cap="rnd" cmpd="sng">
            <a:solidFill>
              <a:srgbClr val="02DFC8"/>
            </a:solidFill>
            <a:prstDash val="solid"/>
            <a:round/>
            <a:headEnd type="none" w="med" len="med"/>
            <a:tailEnd type="triangle" w="med" len="med"/>
          </a:ln>
        </p:spPr>
      </p:cxnSp>
      <p:cxnSp>
        <p:nvCxnSpPr>
          <p:cNvPr id="10" name="Google Shape;322;p21">
            <a:extLst>
              <a:ext uri="{FF2B5EF4-FFF2-40B4-BE49-F238E27FC236}">
                <a16:creationId xmlns:a16="http://schemas.microsoft.com/office/drawing/2014/main" id="{2C1866FA-6D44-42DB-95F8-9EEF8A3E2A7F}"/>
              </a:ext>
            </a:extLst>
          </p:cNvPr>
          <p:cNvCxnSpPr>
            <a:cxnSpLocks/>
            <a:stCxn id="15" idx="0"/>
            <a:endCxn id="11" idx="3"/>
          </p:cNvCxnSpPr>
          <p:nvPr/>
        </p:nvCxnSpPr>
        <p:spPr>
          <a:xfrm rot="16200000" flipV="1">
            <a:off x="7929066" y="1104472"/>
            <a:ext cx="641963" cy="2176335"/>
          </a:xfrm>
          <a:prstGeom prst="bentConnector2">
            <a:avLst/>
          </a:prstGeom>
          <a:noFill/>
          <a:ln w="38100" cap="rnd" cmpd="sng">
            <a:solidFill>
              <a:srgbClr val="02DFC8"/>
            </a:solidFill>
            <a:prstDash val="sysDot"/>
            <a:round/>
            <a:headEnd type="none" w="med" len="med"/>
            <a:tailEnd type="none" w="med" len="med"/>
          </a:ln>
        </p:spPr>
      </p:cxnSp>
      <p:pic>
        <p:nvPicPr>
          <p:cNvPr id="11" name="Picture 10">
            <a:extLst>
              <a:ext uri="{FF2B5EF4-FFF2-40B4-BE49-F238E27FC236}">
                <a16:creationId xmlns:a16="http://schemas.microsoft.com/office/drawing/2014/main" id="{15FAE5AF-FD69-40DA-995F-84CE80425A4A}"/>
              </a:ext>
            </a:extLst>
          </p:cNvPr>
          <p:cNvPicPr>
            <a:picLocks noChangeAspect="1"/>
          </p:cNvPicPr>
          <p:nvPr/>
        </p:nvPicPr>
        <p:blipFill>
          <a:blip r:embed="rId2"/>
          <a:srcRect l="4956" r="4956"/>
          <a:stretch/>
        </p:blipFill>
        <p:spPr>
          <a:xfrm>
            <a:off x="6567756" y="1521623"/>
            <a:ext cx="594123" cy="700069"/>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258C0492-1E44-44B2-8388-1BF1E82CB3A1}"/>
              </a:ext>
            </a:extLst>
          </p:cNvPr>
          <p:cNvPicPr>
            <a:picLocks noChangeAspect="1"/>
          </p:cNvPicPr>
          <p:nvPr/>
        </p:nvPicPr>
        <p:blipFill>
          <a:blip r:embed="rId3"/>
          <a:srcRect l="5840" r="5840"/>
          <a:stretch/>
        </p:blipFill>
        <p:spPr>
          <a:xfrm>
            <a:off x="6397238" y="4423052"/>
            <a:ext cx="991548" cy="706872"/>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FB1FCFA9-03B0-41D4-9A4D-A26D7AFF0E04}"/>
              </a:ext>
            </a:extLst>
          </p:cNvPr>
          <p:cNvGrpSpPr/>
          <p:nvPr/>
        </p:nvGrpSpPr>
        <p:grpSpPr>
          <a:xfrm>
            <a:off x="8573953" y="2513621"/>
            <a:ext cx="1528522" cy="1321520"/>
            <a:chOff x="5436655" y="-9308"/>
            <a:chExt cx="1899928" cy="1642628"/>
          </a:xfrm>
        </p:grpSpPr>
        <p:pic>
          <p:nvPicPr>
            <p:cNvPr id="14" name="Picture 13" descr="A picture containing object, clock, meter&#10;&#10;Description automatically generated">
              <a:extLst>
                <a:ext uri="{FF2B5EF4-FFF2-40B4-BE49-F238E27FC236}">
                  <a16:creationId xmlns:a16="http://schemas.microsoft.com/office/drawing/2014/main" id="{7BB881E5-9881-40CE-B7CD-C3CD0561C004}"/>
                </a:ext>
              </a:extLst>
            </p:cNvPr>
            <p:cNvPicPr>
              <a:picLocks noChangeAspect="1"/>
            </p:cNvPicPr>
            <p:nvPr/>
          </p:nvPicPr>
          <p:blipFill>
            <a:blip r:embed="rId4"/>
            <a:stretch>
              <a:fillRect/>
            </a:stretch>
          </p:blipFill>
          <p:spPr>
            <a:xfrm>
              <a:off x="5601723" y="627361"/>
              <a:ext cx="1569793" cy="369291"/>
            </a:xfrm>
            <a:prstGeom prst="rect">
              <a:avLst/>
            </a:prstGeom>
          </p:spPr>
        </p:pic>
        <p:sp>
          <p:nvSpPr>
            <p:cNvPr id="15" name="Rectangle 14">
              <a:extLst>
                <a:ext uri="{FF2B5EF4-FFF2-40B4-BE49-F238E27FC236}">
                  <a16:creationId xmlns:a16="http://schemas.microsoft.com/office/drawing/2014/main" id="{345B1DA3-746E-4890-9D00-FE22A25EB673}"/>
                </a:ext>
              </a:extLst>
            </p:cNvPr>
            <p:cNvSpPr/>
            <p:nvPr/>
          </p:nvSpPr>
          <p:spPr>
            <a:xfrm>
              <a:off x="5436655" y="-9308"/>
              <a:ext cx="1899928" cy="1642628"/>
            </a:xfrm>
            <a:prstGeom prst="rect">
              <a:avLst/>
            </a:prstGeom>
            <a:noFill/>
            <a:ln>
              <a:solidFill>
                <a:srgbClr val="0A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Group 36">
            <a:extLst>
              <a:ext uri="{FF2B5EF4-FFF2-40B4-BE49-F238E27FC236}">
                <a16:creationId xmlns:a16="http://schemas.microsoft.com/office/drawing/2014/main" id="{11128F42-6EE9-49A8-AFDD-BECD210FF44D}"/>
              </a:ext>
            </a:extLst>
          </p:cNvPr>
          <p:cNvGrpSpPr/>
          <p:nvPr/>
        </p:nvGrpSpPr>
        <p:grpSpPr>
          <a:xfrm>
            <a:off x="6100557" y="2513621"/>
            <a:ext cx="1528522" cy="1321520"/>
            <a:chOff x="7422920" y="2161929"/>
            <a:chExt cx="1528522" cy="1321520"/>
          </a:xfrm>
        </p:grpSpPr>
        <p:grpSp>
          <p:nvGrpSpPr>
            <p:cNvPr id="16" name="Group 15">
              <a:extLst>
                <a:ext uri="{FF2B5EF4-FFF2-40B4-BE49-F238E27FC236}">
                  <a16:creationId xmlns:a16="http://schemas.microsoft.com/office/drawing/2014/main" id="{981539B8-D37C-4672-9E59-AFDA591B35A4}"/>
                </a:ext>
              </a:extLst>
            </p:cNvPr>
            <p:cNvGrpSpPr/>
            <p:nvPr/>
          </p:nvGrpSpPr>
          <p:grpSpPr>
            <a:xfrm>
              <a:off x="7422920" y="2161929"/>
              <a:ext cx="1528522" cy="1321520"/>
              <a:chOff x="4128110" y="1761879"/>
              <a:chExt cx="1528522" cy="1321520"/>
            </a:xfrm>
          </p:grpSpPr>
          <p:pic>
            <p:nvPicPr>
              <p:cNvPr id="17" name="Picture 16">
                <a:extLst>
                  <a:ext uri="{FF2B5EF4-FFF2-40B4-BE49-F238E27FC236}">
                    <a16:creationId xmlns:a16="http://schemas.microsoft.com/office/drawing/2014/main" id="{78AE9D53-6935-47D0-947E-36578A20BBA9}"/>
                  </a:ext>
                </a:extLst>
              </p:cNvPr>
              <p:cNvPicPr>
                <a:picLocks noChangeAspect="1"/>
              </p:cNvPicPr>
              <p:nvPr/>
            </p:nvPicPr>
            <p:blipFill rotWithShape="1">
              <a:blip r:embed="rId5"/>
              <a:srcRect r="72239"/>
              <a:stretch/>
            </p:blipFill>
            <p:spPr>
              <a:xfrm>
                <a:off x="4224500" y="1881525"/>
                <a:ext cx="370809" cy="413913"/>
              </a:xfrm>
              <a:prstGeom prst="rect">
                <a:avLst/>
              </a:prstGeom>
              <a:noFill/>
            </p:spPr>
          </p:pic>
          <p:pic>
            <p:nvPicPr>
              <p:cNvPr id="18" name="Picture 17" descr="A close up of a sign&#10;&#10;Description automatically generated">
                <a:extLst>
                  <a:ext uri="{FF2B5EF4-FFF2-40B4-BE49-F238E27FC236}">
                    <a16:creationId xmlns:a16="http://schemas.microsoft.com/office/drawing/2014/main" id="{2EA6C1CC-6DE4-490B-A032-03750FF779AC}"/>
                  </a:ext>
                </a:extLst>
              </p:cNvPr>
              <p:cNvPicPr>
                <a:picLocks noChangeAspect="1"/>
              </p:cNvPicPr>
              <p:nvPr/>
            </p:nvPicPr>
            <p:blipFill rotWithShape="1">
              <a:blip r:embed="rId6"/>
              <a:srcRect l="15714" t="16133" r="13534" b="15576"/>
              <a:stretch/>
            </p:blipFill>
            <p:spPr>
              <a:xfrm>
                <a:off x="4487115" y="2329183"/>
                <a:ext cx="728933" cy="703580"/>
              </a:xfrm>
              <a:prstGeom prst="rect">
                <a:avLst/>
              </a:prstGeom>
            </p:spPr>
          </p:pic>
          <p:sp>
            <p:nvSpPr>
              <p:cNvPr id="19" name="Rectangle 18">
                <a:extLst>
                  <a:ext uri="{FF2B5EF4-FFF2-40B4-BE49-F238E27FC236}">
                    <a16:creationId xmlns:a16="http://schemas.microsoft.com/office/drawing/2014/main" id="{12B7CA03-5DB7-49F0-8C0C-2E8A2E904073}"/>
                  </a:ext>
                </a:extLst>
              </p:cNvPr>
              <p:cNvSpPr/>
              <p:nvPr/>
            </p:nvSpPr>
            <p:spPr>
              <a:xfrm>
                <a:off x="4128110" y="1761879"/>
                <a:ext cx="1528522" cy="1321520"/>
              </a:xfrm>
              <a:prstGeom prst="rect">
                <a:avLst/>
              </a:prstGeom>
              <a:noFill/>
              <a:ln>
                <a:solidFill>
                  <a:srgbClr val="0A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TextBox 35">
              <a:extLst>
                <a:ext uri="{FF2B5EF4-FFF2-40B4-BE49-F238E27FC236}">
                  <a16:creationId xmlns:a16="http://schemas.microsoft.com/office/drawing/2014/main" id="{07B543CC-25C5-4B03-9F27-222F2368ECA0}"/>
                </a:ext>
              </a:extLst>
            </p:cNvPr>
            <p:cNvSpPr txBox="1"/>
            <p:nvPr/>
          </p:nvSpPr>
          <p:spPr>
            <a:xfrm>
              <a:off x="7781925" y="2342686"/>
              <a:ext cx="1155957" cy="338554"/>
            </a:xfrm>
            <a:prstGeom prst="rect">
              <a:avLst/>
            </a:prstGeom>
            <a:noFill/>
          </p:spPr>
          <p:txBody>
            <a:bodyPr wrap="none" rtlCol="0">
              <a:spAutoFit/>
            </a:bodyPr>
            <a:lstStyle/>
            <a:p>
              <a:r>
                <a:rPr lang="en-AU" sz="1600" b="1" dirty="0"/>
                <a:t>More4apps</a:t>
              </a:r>
            </a:p>
          </p:txBody>
        </p:sp>
      </p:grpSp>
    </p:spTree>
    <p:extLst>
      <p:ext uri="{BB962C8B-B14F-4D97-AF65-F5344CB8AC3E}">
        <p14:creationId xmlns:p14="http://schemas.microsoft.com/office/powerpoint/2010/main" val="32603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par>
                          <p:cTn id="22" fill="hold">
                            <p:stCondLst>
                              <p:cond delay="125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750"/>
                            </p:stCondLst>
                            <p:childTnLst>
                              <p:par>
                                <p:cTn id="27" presetID="22" presetClass="entr" presetSubtype="2" fill="hold" nodeType="afterEffect">
                                  <p:stCondLst>
                                    <p:cond delay="20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par>
                          <p:cTn id="30" fill="hold">
                            <p:stCondLst>
                              <p:cond delay="245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950"/>
                            </p:stCondLst>
                            <p:childTnLst>
                              <p:par>
                                <p:cTn id="35" presetID="22" presetClass="entr" presetSubtype="1"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33;p21">
            <a:extLst>
              <a:ext uri="{FF2B5EF4-FFF2-40B4-BE49-F238E27FC236}">
                <a16:creationId xmlns:a16="http://schemas.microsoft.com/office/drawing/2014/main" id="{C334CF4B-3AA5-42AE-A8AC-15DA172F8E01}"/>
              </a:ext>
            </a:extLst>
          </p:cNvPr>
          <p:cNvPicPr preferRelativeResize="0"/>
          <p:nvPr/>
        </p:nvPicPr>
        <p:blipFill>
          <a:blip r:embed="rId3">
            <a:alphaModFix/>
          </a:blip>
          <a:stretch>
            <a:fillRect/>
          </a:stretch>
        </p:blipFill>
        <p:spPr>
          <a:xfrm>
            <a:off x="2015934" y="1212601"/>
            <a:ext cx="770077" cy="987667"/>
          </a:xfrm>
          <a:prstGeom prst="rect">
            <a:avLst/>
          </a:prstGeom>
          <a:noFill/>
          <a:ln>
            <a:noFill/>
          </a:ln>
        </p:spPr>
      </p:pic>
      <p:pic>
        <p:nvPicPr>
          <p:cNvPr id="4" name="Google Shape;134;p21">
            <a:extLst>
              <a:ext uri="{FF2B5EF4-FFF2-40B4-BE49-F238E27FC236}">
                <a16:creationId xmlns:a16="http://schemas.microsoft.com/office/drawing/2014/main" id="{3820D628-61BF-4302-875D-1BEBA367F4C4}"/>
              </a:ext>
            </a:extLst>
          </p:cNvPr>
          <p:cNvPicPr preferRelativeResize="0"/>
          <p:nvPr/>
        </p:nvPicPr>
        <p:blipFill>
          <a:blip r:embed="rId4">
            <a:alphaModFix/>
          </a:blip>
          <a:stretch>
            <a:fillRect/>
          </a:stretch>
        </p:blipFill>
        <p:spPr>
          <a:xfrm>
            <a:off x="8336739" y="1212601"/>
            <a:ext cx="848647" cy="1038874"/>
          </a:xfrm>
          <a:prstGeom prst="rect">
            <a:avLst/>
          </a:prstGeom>
          <a:noFill/>
          <a:ln>
            <a:noFill/>
          </a:ln>
        </p:spPr>
      </p:pic>
      <p:pic>
        <p:nvPicPr>
          <p:cNvPr id="5" name="Google Shape;135;p21">
            <a:extLst>
              <a:ext uri="{FF2B5EF4-FFF2-40B4-BE49-F238E27FC236}">
                <a16:creationId xmlns:a16="http://schemas.microsoft.com/office/drawing/2014/main" id="{50926E63-A020-4879-BE32-9C6A483CE4DC}"/>
              </a:ext>
            </a:extLst>
          </p:cNvPr>
          <p:cNvPicPr preferRelativeResize="0"/>
          <p:nvPr/>
        </p:nvPicPr>
        <p:blipFill>
          <a:blip r:embed="rId5">
            <a:alphaModFix/>
          </a:blip>
          <a:stretch>
            <a:fillRect/>
          </a:stretch>
        </p:blipFill>
        <p:spPr>
          <a:xfrm>
            <a:off x="5212805" y="1181550"/>
            <a:ext cx="1121123" cy="1038978"/>
          </a:xfrm>
          <a:prstGeom prst="rect">
            <a:avLst/>
          </a:prstGeom>
          <a:noFill/>
          <a:ln>
            <a:noFill/>
          </a:ln>
        </p:spPr>
      </p:pic>
      <p:sp>
        <p:nvSpPr>
          <p:cNvPr id="6" name="Google Shape;136;p21">
            <a:extLst>
              <a:ext uri="{FF2B5EF4-FFF2-40B4-BE49-F238E27FC236}">
                <a16:creationId xmlns:a16="http://schemas.microsoft.com/office/drawing/2014/main" id="{D56B2561-D70D-41F6-AF2B-4D088DF9D0F3}"/>
              </a:ext>
            </a:extLst>
          </p:cNvPr>
          <p:cNvSpPr txBox="1">
            <a:spLocks/>
          </p:cNvSpPr>
          <p:nvPr/>
        </p:nvSpPr>
        <p:spPr>
          <a:xfrm>
            <a:off x="1135782" y="2171636"/>
            <a:ext cx="2530381" cy="804627"/>
          </a:xfrm>
          <a:prstGeom prst="rect">
            <a:avLst/>
          </a:prstGeom>
        </p:spPr>
        <p:txBody>
          <a:bodyPr spcFirstLastPara="1" wrap="square" lIns="91425" tIns="91425" rIns="91425" bIns="91425" anchor="t"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lnSpc>
                <a:spcPct val="150000"/>
              </a:lnSpc>
              <a:spcBef>
                <a:spcPts val="0"/>
              </a:spcBef>
              <a:buSzPts val="990"/>
            </a:pPr>
            <a:r>
              <a:rPr lang="en-GB" sz="2800" dirty="0">
                <a:latin typeface="Depot New Rg" panose="020B0503000000020004" pitchFamily="34" charset="0"/>
              </a:rPr>
              <a:t>Efficiency</a:t>
            </a:r>
            <a:endParaRPr lang="en-GB" sz="2000" dirty="0">
              <a:latin typeface="Depot New Rg" panose="020B0503000000020004" pitchFamily="34" charset="0"/>
            </a:endParaRPr>
          </a:p>
        </p:txBody>
      </p:sp>
      <p:sp>
        <p:nvSpPr>
          <p:cNvPr id="7" name="Google Shape;137;p21">
            <a:extLst>
              <a:ext uri="{FF2B5EF4-FFF2-40B4-BE49-F238E27FC236}">
                <a16:creationId xmlns:a16="http://schemas.microsoft.com/office/drawing/2014/main" id="{F0F9D455-1158-4E06-AC9F-A414DCFFAE22}"/>
              </a:ext>
            </a:extLst>
          </p:cNvPr>
          <p:cNvSpPr txBox="1">
            <a:spLocks/>
          </p:cNvSpPr>
          <p:nvPr/>
        </p:nvSpPr>
        <p:spPr>
          <a:xfrm>
            <a:off x="4359481" y="2171636"/>
            <a:ext cx="2513778" cy="773639"/>
          </a:xfrm>
          <a:prstGeom prst="rect">
            <a:avLst/>
          </a:prstGeom>
        </p:spPr>
        <p:txBody>
          <a:bodyPr spcFirstLastPara="1" wrap="square" lIns="91425" tIns="91425" rIns="91425" bIns="91425" anchor="t"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lnSpc>
                <a:spcPct val="150000"/>
              </a:lnSpc>
              <a:spcBef>
                <a:spcPts val="0"/>
              </a:spcBef>
            </a:pPr>
            <a:r>
              <a:rPr lang="en-GB" sz="2800" dirty="0">
                <a:latin typeface="Depot New Rg" panose="020B0503000000020004" pitchFamily="34" charset="0"/>
              </a:rPr>
              <a:t>Accuracy</a:t>
            </a:r>
            <a:endParaRPr lang="en-GB" sz="2000" dirty="0">
              <a:latin typeface="Depot New Rg" panose="020B0503000000020004" pitchFamily="34" charset="0"/>
            </a:endParaRPr>
          </a:p>
        </p:txBody>
      </p:sp>
      <p:sp>
        <p:nvSpPr>
          <p:cNvPr id="8" name="Google Shape;138;p21">
            <a:extLst>
              <a:ext uri="{FF2B5EF4-FFF2-40B4-BE49-F238E27FC236}">
                <a16:creationId xmlns:a16="http://schemas.microsoft.com/office/drawing/2014/main" id="{5C42BB58-BAB8-42C4-B478-0DEA6F7AB906}"/>
              </a:ext>
            </a:extLst>
          </p:cNvPr>
          <p:cNvSpPr txBox="1">
            <a:spLocks/>
          </p:cNvSpPr>
          <p:nvPr/>
        </p:nvSpPr>
        <p:spPr>
          <a:xfrm>
            <a:off x="7631912" y="2202624"/>
            <a:ext cx="2258301" cy="773639"/>
          </a:xfrm>
          <a:prstGeom prst="rect">
            <a:avLst/>
          </a:prstGeom>
        </p:spPr>
        <p:txBody>
          <a:bodyPr spcFirstLastPara="1" wrap="square" lIns="91425" tIns="91425" rIns="91425" bIns="91425" anchor="t"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lnSpc>
                <a:spcPct val="150000"/>
              </a:lnSpc>
              <a:spcBef>
                <a:spcPts val="0"/>
              </a:spcBef>
              <a:buSzPts val="990"/>
            </a:pPr>
            <a:r>
              <a:rPr lang="en-GB" sz="2800" dirty="0">
                <a:latin typeface="Depot New Rg" panose="020B0503000000020004" pitchFamily="34" charset="0"/>
              </a:rPr>
              <a:t>Productivity</a:t>
            </a:r>
            <a:endParaRPr lang="en-GB" sz="2000" dirty="0">
              <a:latin typeface="Depot New Rg" panose="020B0503000000020004" pitchFamily="34" charset="0"/>
            </a:endParaRPr>
          </a:p>
        </p:txBody>
      </p:sp>
      <p:pic>
        <p:nvPicPr>
          <p:cNvPr id="9" name="Google Shape;139;p21">
            <a:extLst>
              <a:ext uri="{FF2B5EF4-FFF2-40B4-BE49-F238E27FC236}">
                <a16:creationId xmlns:a16="http://schemas.microsoft.com/office/drawing/2014/main" id="{46F99087-CB0A-4116-AFF0-159995F59E42}"/>
              </a:ext>
            </a:extLst>
          </p:cNvPr>
          <p:cNvPicPr preferRelativeResize="0"/>
          <p:nvPr/>
        </p:nvPicPr>
        <p:blipFill>
          <a:blip r:embed="rId6">
            <a:alphaModFix/>
          </a:blip>
          <a:stretch>
            <a:fillRect/>
          </a:stretch>
        </p:blipFill>
        <p:spPr>
          <a:xfrm>
            <a:off x="1779932" y="4032186"/>
            <a:ext cx="1242080" cy="804860"/>
          </a:xfrm>
          <a:prstGeom prst="rect">
            <a:avLst/>
          </a:prstGeom>
          <a:noFill/>
          <a:ln>
            <a:noFill/>
          </a:ln>
        </p:spPr>
      </p:pic>
      <p:pic>
        <p:nvPicPr>
          <p:cNvPr id="10" name="Google Shape;140;p21">
            <a:extLst>
              <a:ext uri="{FF2B5EF4-FFF2-40B4-BE49-F238E27FC236}">
                <a16:creationId xmlns:a16="http://schemas.microsoft.com/office/drawing/2014/main" id="{76943C46-C60D-4A75-B509-92DBFCAC7C7A}"/>
              </a:ext>
            </a:extLst>
          </p:cNvPr>
          <p:cNvPicPr preferRelativeResize="0"/>
          <p:nvPr/>
        </p:nvPicPr>
        <p:blipFill>
          <a:blip r:embed="rId7">
            <a:alphaModFix/>
          </a:blip>
          <a:stretch>
            <a:fillRect/>
          </a:stretch>
        </p:blipFill>
        <p:spPr>
          <a:xfrm>
            <a:off x="8140022" y="4082055"/>
            <a:ext cx="1242080" cy="773639"/>
          </a:xfrm>
          <a:prstGeom prst="rect">
            <a:avLst/>
          </a:prstGeom>
          <a:noFill/>
          <a:ln>
            <a:noFill/>
          </a:ln>
        </p:spPr>
      </p:pic>
      <p:pic>
        <p:nvPicPr>
          <p:cNvPr id="11" name="Google Shape;141;p21">
            <a:extLst>
              <a:ext uri="{FF2B5EF4-FFF2-40B4-BE49-F238E27FC236}">
                <a16:creationId xmlns:a16="http://schemas.microsoft.com/office/drawing/2014/main" id="{2CA7C664-0BEE-44AF-B60D-77F799E00B29}"/>
              </a:ext>
            </a:extLst>
          </p:cNvPr>
          <p:cNvPicPr preferRelativeResize="0"/>
          <p:nvPr/>
        </p:nvPicPr>
        <p:blipFill>
          <a:blip r:embed="rId8">
            <a:alphaModFix/>
          </a:blip>
          <a:stretch>
            <a:fillRect/>
          </a:stretch>
        </p:blipFill>
        <p:spPr>
          <a:xfrm>
            <a:off x="5148025" y="3882700"/>
            <a:ext cx="1041960" cy="1014855"/>
          </a:xfrm>
          <a:prstGeom prst="rect">
            <a:avLst/>
          </a:prstGeom>
          <a:noFill/>
          <a:ln>
            <a:noFill/>
          </a:ln>
        </p:spPr>
      </p:pic>
      <p:sp>
        <p:nvSpPr>
          <p:cNvPr id="12" name="Google Shape;142;p21">
            <a:extLst>
              <a:ext uri="{FF2B5EF4-FFF2-40B4-BE49-F238E27FC236}">
                <a16:creationId xmlns:a16="http://schemas.microsoft.com/office/drawing/2014/main" id="{C0E210FB-4892-4B56-830B-E1F60BCC4B2A}"/>
              </a:ext>
            </a:extLst>
          </p:cNvPr>
          <p:cNvSpPr txBox="1">
            <a:spLocks/>
          </p:cNvSpPr>
          <p:nvPr/>
        </p:nvSpPr>
        <p:spPr>
          <a:xfrm>
            <a:off x="1135782" y="4873093"/>
            <a:ext cx="2530381" cy="518751"/>
          </a:xfrm>
          <a:prstGeom prst="rect">
            <a:avLst/>
          </a:prstGeom>
        </p:spPr>
        <p:txBody>
          <a:bodyPr spcFirstLastPara="1" wrap="square" lIns="91425" tIns="91425" rIns="91425" bIns="91425" anchor="t"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spcBef>
                <a:spcPts val="0"/>
              </a:spcBef>
              <a:buSzPts val="990"/>
            </a:pPr>
            <a:r>
              <a:rPr lang="en-GB" sz="2800" dirty="0">
                <a:latin typeface="Depot New Rg" panose="020B0503000000020004" pitchFamily="34" charset="0"/>
              </a:rPr>
              <a:t>Quick to Implement</a:t>
            </a:r>
            <a:endParaRPr lang="en-GB" sz="2000" dirty="0">
              <a:latin typeface="Depot New Rg" panose="020B0503000000020004" pitchFamily="34" charset="0"/>
            </a:endParaRPr>
          </a:p>
        </p:txBody>
      </p:sp>
      <p:sp>
        <p:nvSpPr>
          <p:cNvPr id="13" name="Google Shape;143;p21">
            <a:extLst>
              <a:ext uri="{FF2B5EF4-FFF2-40B4-BE49-F238E27FC236}">
                <a16:creationId xmlns:a16="http://schemas.microsoft.com/office/drawing/2014/main" id="{72A3E2F3-3877-487B-B735-57945CE4EF02}"/>
              </a:ext>
            </a:extLst>
          </p:cNvPr>
          <p:cNvSpPr txBox="1">
            <a:spLocks/>
          </p:cNvSpPr>
          <p:nvPr/>
        </p:nvSpPr>
        <p:spPr>
          <a:xfrm>
            <a:off x="4002200" y="4873097"/>
            <a:ext cx="3130110" cy="518751"/>
          </a:xfrm>
          <a:prstGeom prst="rect">
            <a:avLst/>
          </a:prstGeom>
        </p:spPr>
        <p:txBody>
          <a:bodyPr spcFirstLastPara="1" wrap="square" lIns="91425" tIns="91425" rIns="91425" bIns="91425" anchor="t"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lnSpc>
                <a:spcPct val="150000"/>
              </a:lnSpc>
              <a:spcBef>
                <a:spcPts val="0"/>
              </a:spcBef>
            </a:pPr>
            <a:r>
              <a:rPr lang="en-GB" sz="2800" dirty="0">
                <a:latin typeface="Depot New Rg" panose="020B0503000000020004" pitchFamily="34" charset="0"/>
              </a:rPr>
              <a:t>Security</a:t>
            </a:r>
            <a:endParaRPr lang="en-GB" sz="2000" dirty="0">
              <a:latin typeface="Depot New Rg" panose="020B0503000000020004" pitchFamily="34" charset="0"/>
            </a:endParaRPr>
          </a:p>
        </p:txBody>
      </p:sp>
      <p:sp>
        <p:nvSpPr>
          <p:cNvPr id="14" name="Google Shape;144;p21">
            <a:extLst>
              <a:ext uri="{FF2B5EF4-FFF2-40B4-BE49-F238E27FC236}">
                <a16:creationId xmlns:a16="http://schemas.microsoft.com/office/drawing/2014/main" id="{6A2EEE2D-D7EB-4593-98FE-3D02580E6F16}"/>
              </a:ext>
            </a:extLst>
          </p:cNvPr>
          <p:cNvSpPr txBox="1">
            <a:spLocks/>
          </p:cNvSpPr>
          <p:nvPr/>
        </p:nvSpPr>
        <p:spPr>
          <a:xfrm>
            <a:off x="7566518" y="4904085"/>
            <a:ext cx="2389089" cy="518751"/>
          </a:xfrm>
          <a:prstGeom prst="rect">
            <a:avLst/>
          </a:prstGeom>
        </p:spPr>
        <p:txBody>
          <a:bodyPr spcFirstLastPara="1" wrap="square" lIns="91425" tIns="91425" rIns="91425" bIns="91425" anchor="t" anchorCtr="0">
            <a:noAutofit/>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pPr algn="ctr">
              <a:spcBef>
                <a:spcPts val="0"/>
              </a:spcBef>
              <a:buSzPts val="990"/>
            </a:pPr>
            <a:r>
              <a:rPr lang="en-GB" sz="2800" dirty="0">
                <a:latin typeface="Depot New Rg" panose="020B0503000000020004" pitchFamily="34" charset="0"/>
              </a:rPr>
              <a:t>Ongoing Support </a:t>
            </a:r>
            <a:endParaRPr lang="en-GB" sz="2000" dirty="0">
              <a:latin typeface="Depot New Rg" panose="020B0503000000020004" pitchFamily="34" charset="0"/>
            </a:endParaRPr>
          </a:p>
        </p:txBody>
      </p:sp>
    </p:spTree>
    <p:extLst>
      <p:ext uri="{BB962C8B-B14F-4D97-AF65-F5344CB8AC3E}">
        <p14:creationId xmlns:p14="http://schemas.microsoft.com/office/powerpoint/2010/main" val="271106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CF6331-E2DF-4AD5-8E2A-551FA833EE7A}"/>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CE5FD7F-8E64-4BAE-807C-08EFA4B3942C}"/>
              </a:ext>
            </a:extLst>
          </p:cNvPr>
          <p:cNvSpPr>
            <a:spLocks noGrp="1"/>
          </p:cNvSpPr>
          <p:nvPr>
            <p:ph type="sldNum" sz="quarter" idx="12"/>
          </p:nvPr>
        </p:nvSpPr>
        <p:spPr/>
        <p:txBody>
          <a:bodyPr/>
          <a:lstStyle/>
          <a:p>
            <a:fld id="{99893448-FE5C-4EA5-942F-F6CBE34C7CD3}" type="slidenum">
              <a:rPr lang="en-US" smtClean="0"/>
              <a:pPr/>
              <a:t>32</a:t>
            </a:fld>
            <a:endParaRPr lang="en-US" dirty="0"/>
          </a:p>
        </p:txBody>
      </p:sp>
      <p:grpSp>
        <p:nvGrpSpPr>
          <p:cNvPr id="4" name="Group 3">
            <a:extLst>
              <a:ext uri="{FF2B5EF4-FFF2-40B4-BE49-F238E27FC236}">
                <a16:creationId xmlns:a16="http://schemas.microsoft.com/office/drawing/2014/main" id="{9A2FE2BC-EC08-4EED-8C07-9B1FBA176C16}"/>
              </a:ext>
            </a:extLst>
          </p:cNvPr>
          <p:cNvGrpSpPr/>
          <p:nvPr/>
        </p:nvGrpSpPr>
        <p:grpSpPr>
          <a:xfrm>
            <a:off x="561975" y="962025"/>
            <a:ext cx="9995535" cy="4152900"/>
            <a:chOff x="407323" y="1336268"/>
            <a:chExt cx="8321040" cy="3036229"/>
          </a:xfrm>
        </p:grpSpPr>
        <p:sp>
          <p:nvSpPr>
            <p:cNvPr id="5" name="Rectangle 4">
              <a:extLst>
                <a:ext uri="{FF2B5EF4-FFF2-40B4-BE49-F238E27FC236}">
                  <a16:creationId xmlns:a16="http://schemas.microsoft.com/office/drawing/2014/main" id="{BB92666E-A9B5-4649-BA5A-9794DE3D9770}"/>
                </a:ext>
              </a:extLst>
            </p:cNvPr>
            <p:cNvSpPr/>
            <p:nvPr/>
          </p:nvSpPr>
          <p:spPr>
            <a:xfrm>
              <a:off x="407323" y="1336269"/>
              <a:ext cx="3945563" cy="3036228"/>
            </a:xfrm>
            <a:prstGeom prst="rect">
              <a:avLst/>
            </a:prstGeom>
            <a:solidFill>
              <a:schemeClr val="bg1"/>
            </a:solidFill>
            <a:ln>
              <a:noFill/>
            </a:ln>
            <a:effectLst>
              <a:outerShdw blurRad="2286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D66F67F-DA84-43FA-9F23-DF29B61E210E}"/>
                </a:ext>
              </a:extLst>
            </p:cNvPr>
            <p:cNvSpPr/>
            <p:nvPr/>
          </p:nvSpPr>
          <p:spPr>
            <a:xfrm>
              <a:off x="4782800" y="1336268"/>
              <a:ext cx="3945563" cy="3036228"/>
            </a:xfrm>
            <a:prstGeom prst="rect">
              <a:avLst/>
            </a:prstGeom>
            <a:solidFill>
              <a:schemeClr val="bg1"/>
            </a:solidFill>
            <a:ln>
              <a:noFill/>
            </a:ln>
            <a:effectLst>
              <a:outerShdw blurRad="2286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41C6C165-A17E-498B-98DE-1C772449BB7C}"/>
                </a:ext>
              </a:extLst>
            </p:cNvPr>
            <p:cNvPicPr>
              <a:picLocks noChangeAspect="1"/>
            </p:cNvPicPr>
            <p:nvPr/>
          </p:nvPicPr>
          <p:blipFill>
            <a:blip r:embed="rId3"/>
            <a:stretch>
              <a:fillRect/>
            </a:stretch>
          </p:blipFill>
          <p:spPr>
            <a:xfrm>
              <a:off x="4965542" y="2298422"/>
              <a:ext cx="3580077" cy="1111918"/>
            </a:xfrm>
            <a:prstGeom prst="rect">
              <a:avLst/>
            </a:prstGeom>
          </p:spPr>
        </p:pic>
        <p:pic>
          <p:nvPicPr>
            <p:cNvPr id="8" name="Picture 7" descr="Logo&#10;&#10;Description automatically generated">
              <a:extLst>
                <a:ext uri="{FF2B5EF4-FFF2-40B4-BE49-F238E27FC236}">
                  <a16:creationId xmlns:a16="http://schemas.microsoft.com/office/drawing/2014/main" id="{82F460F1-7233-441E-9660-82566476B365}"/>
                </a:ext>
              </a:extLst>
            </p:cNvPr>
            <p:cNvPicPr>
              <a:picLocks noChangeAspect="1"/>
            </p:cNvPicPr>
            <p:nvPr/>
          </p:nvPicPr>
          <p:blipFill>
            <a:blip r:embed="rId4"/>
            <a:stretch>
              <a:fillRect/>
            </a:stretch>
          </p:blipFill>
          <p:spPr>
            <a:xfrm>
              <a:off x="1263464" y="2301492"/>
              <a:ext cx="2233280" cy="1108848"/>
            </a:xfrm>
            <a:prstGeom prst="rect">
              <a:avLst/>
            </a:prstGeom>
          </p:spPr>
        </p:pic>
      </p:grpSp>
    </p:spTree>
    <p:extLst>
      <p:ext uri="{BB962C8B-B14F-4D97-AF65-F5344CB8AC3E}">
        <p14:creationId xmlns:p14="http://schemas.microsoft.com/office/powerpoint/2010/main" val="288824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5865F07-DCBD-4FD7-A6C9-ECE728B911B1}"/>
              </a:ext>
            </a:extLst>
          </p:cNvPr>
          <p:cNvPicPr>
            <a:picLocks noChangeAspect="1"/>
          </p:cNvPicPr>
          <p:nvPr/>
        </p:nvPicPr>
        <p:blipFill>
          <a:blip r:embed="rId3"/>
          <a:stretch>
            <a:fillRect/>
          </a:stretch>
        </p:blipFill>
        <p:spPr>
          <a:xfrm>
            <a:off x="84082" y="-16400"/>
            <a:ext cx="2611342" cy="1296559"/>
          </a:xfrm>
          <a:prstGeom prst="rect">
            <a:avLst/>
          </a:prstGeom>
        </p:spPr>
      </p:pic>
      <p:sp>
        <p:nvSpPr>
          <p:cNvPr id="2" name="Footer Placeholder 1">
            <a:extLst>
              <a:ext uri="{FF2B5EF4-FFF2-40B4-BE49-F238E27FC236}">
                <a16:creationId xmlns:a16="http://schemas.microsoft.com/office/drawing/2014/main" id="{A93548E2-6350-4A5E-AF05-AD8D31313D0E}"/>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5CD859B6-A08B-4885-86D9-44B8770FFA4A}"/>
              </a:ext>
            </a:extLst>
          </p:cNvPr>
          <p:cNvSpPr>
            <a:spLocks noGrp="1"/>
          </p:cNvSpPr>
          <p:nvPr>
            <p:ph type="sldNum" sz="quarter" idx="12"/>
          </p:nvPr>
        </p:nvSpPr>
        <p:spPr/>
        <p:txBody>
          <a:bodyPr/>
          <a:lstStyle/>
          <a:p>
            <a:fld id="{99893448-FE5C-4EA5-942F-F6CBE34C7CD3}" type="slidenum">
              <a:rPr lang="en-US" smtClean="0"/>
              <a:pPr/>
              <a:t>33</a:t>
            </a:fld>
            <a:endParaRPr lang="en-US" dirty="0"/>
          </a:p>
        </p:txBody>
      </p:sp>
      <p:graphicFrame>
        <p:nvGraphicFramePr>
          <p:cNvPr id="5" name="Google Shape;236;p34">
            <a:extLst>
              <a:ext uri="{FF2B5EF4-FFF2-40B4-BE49-F238E27FC236}">
                <a16:creationId xmlns:a16="http://schemas.microsoft.com/office/drawing/2014/main" id="{FF339F8B-ABA6-4FBC-A42C-D3B2E287D52E}"/>
              </a:ext>
            </a:extLst>
          </p:cNvPr>
          <p:cNvGraphicFramePr/>
          <p:nvPr>
            <p:extLst>
              <p:ext uri="{D42A27DB-BD31-4B8C-83A1-F6EECF244321}">
                <p14:modId xmlns:p14="http://schemas.microsoft.com/office/powerpoint/2010/main" val="3211048057"/>
              </p:ext>
            </p:extLst>
          </p:nvPr>
        </p:nvGraphicFramePr>
        <p:xfrm>
          <a:off x="691312" y="1216860"/>
          <a:ext cx="9732846" cy="5576106"/>
        </p:xfrm>
        <a:graphic>
          <a:graphicData uri="http://schemas.openxmlformats.org/drawingml/2006/table">
            <a:tbl>
              <a:tblPr>
                <a:noFill/>
              </a:tblPr>
              <a:tblGrid>
                <a:gridCol w="2518469">
                  <a:extLst>
                    <a:ext uri="{9D8B030D-6E8A-4147-A177-3AD203B41FA5}">
                      <a16:colId xmlns:a16="http://schemas.microsoft.com/office/drawing/2014/main" val="20000"/>
                    </a:ext>
                  </a:extLst>
                </a:gridCol>
                <a:gridCol w="2518469">
                  <a:extLst>
                    <a:ext uri="{9D8B030D-6E8A-4147-A177-3AD203B41FA5}">
                      <a16:colId xmlns:a16="http://schemas.microsoft.com/office/drawing/2014/main" val="20001"/>
                    </a:ext>
                  </a:extLst>
                </a:gridCol>
                <a:gridCol w="2317168">
                  <a:extLst>
                    <a:ext uri="{9D8B030D-6E8A-4147-A177-3AD203B41FA5}">
                      <a16:colId xmlns:a16="http://schemas.microsoft.com/office/drawing/2014/main" val="20002"/>
                    </a:ext>
                  </a:extLst>
                </a:gridCol>
                <a:gridCol w="2378740">
                  <a:extLst>
                    <a:ext uri="{9D8B030D-6E8A-4147-A177-3AD203B41FA5}">
                      <a16:colId xmlns:a16="http://schemas.microsoft.com/office/drawing/2014/main" val="20003"/>
                    </a:ext>
                  </a:extLst>
                </a:gridCol>
              </a:tblGrid>
              <a:tr h="464173">
                <a:tc>
                  <a:txBody>
                    <a:bodyPr/>
                    <a:lstStyle/>
                    <a:p>
                      <a:pPr marL="0" lvl="0" indent="0" algn="l" rtl="0">
                        <a:spcBef>
                          <a:spcPts val="0"/>
                        </a:spcBef>
                        <a:spcAft>
                          <a:spcPts val="0"/>
                        </a:spcAft>
                        <a:buNone/>
                      </a:pPr>
                      <a:r>
                        <a:rPr lang="en-GB" sz="1600" b="1" dirty="0">
                          <a:solidFill>
                            <a:srgbClr val="FFFFFF"/>
                          </a:solidFill>
                        </a:rPr>
                        <a:t>Finance</a:t>
                      </a:r>
                      <a:endParaRPr sz="1600" b="1" dirty="0">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00B4FF"/>
                        </a:gs>
                        <a:gs pos="100000">
                          <a:srgbClr val="0064FF"/>
                        </a:gs>
                      </a:gsLst>
                      <a:lin ang="18900044" scaled="0"/>
                    </a:gradFill>
                  </a:tcPr>
                </a:tc>
                <a:tc>
                  <a:txBody>
                    <a:bodyPr/>
                    <a:lstStyle/>
                    <a:p>
                      <a:pPr marL="0" lvl="0" indent="0" algn="l" rtl="0">
                        <a:spcBef>
                          <a:spcPts val="0"/>
                        </a:spcBef>
                        <a:spcAft>
                          <a:spcPts val="0"/>
                        </a:spcAft>
                        <a:buNone/>
                      </a:pPr>
                      <a:r>
                        <a:rPr lang="en-GB" sz="1600" b="1" dirty="0">
                          <a:solidFill>
                            <a:srgbClr val="FFFFFF"/>
                          </a:solidFill>
                        </a:rPr>
                        <a:t>Human Resources</a:t>
                      </a:r>
                      <a:endParaRPr sz="1600" b="1" dirty="0">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00B4FF"/>
                        </a:gs>
                        <a:gs pos="100000">
                          <a:srgbClr val="0064FF"/>
                        </a:gs>
                      </a:gsLst>
                      <a:lin ang="18900044" scaled="0"/>
                    </a:gradFill>
                  </a:tcPr>
                </a:tc>
                <a:tc>
                  <a:txBody>
                    <a:bodyPr/>
                    <a:lstStyle/>
                    <a:p>
                      <a:pPr marL="0" lvl="0" indent="0" algn="l" rtl="0">
                        <a:spcBef>
                          <a:spcPts val="0"/>
                        </a:spcBef>
                        <a:spcAft>
                          <a:spcPts val="0"/>
                        </a:spcAft>
                        <a:buNone/>
                      </a:pPr>
                      <a:r>
                        <a:rPr lang="en-GB" sz="1600" b="1" dirty="0">
                          <a:solidFill>
                            <a:srgbClr val="FFFFFF"/>
                          </a:solidFill>
                        </a:rPr>
                        <a:t>Inventory</a:t>
                      </a:r>
                      <a:endParaRPr sz="1600" b="1" dirty="0">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00B4FF"/>
                        </a:gs>
                        <a:gs pos="100000">
                          <a:srgbClr val="0064FF"/>
                        </a:gs>
                      </a:gsLst>
                      <a:lin ang="18900044" scaled="0"/>
                    </a:gradFill>
                  </a:tcPr>
                </a:tc>
                <a:tc>
                  <a:txBody>
                    <a:bodyPr/>
                    <a:lstStyle/>
                    <a:p>
                      <a:pPr marL="0" marR="0" lvl="0" indent="0" algn="l" rtl="0">
                        <a:lnSpc>
                          <a:spcPct val="100000"/>
                        </a:lnSpc>
                        <a:spcBef>
                          <a:spcPts val="0"/>
                        </a:spcBef>
                        <a:spcAft>
                          <a:spcPts val="0"/>
                        </a:spcAft>
                        <a:buNone/>
                      </a:pPr>
                      <a:r>
                        <a:rPr lang="en-GB" sz="1600" b="1" dirty="0">
                          <a:solidFill>
                            <a:srgbClr val="FFFFFF"/>
                          </a:solidFill>
                        </a:rPr>
                        <a:t>Product Definition</a:t>
                      </a:r>
                      <a:endParaRPr sz="1600" b="1" dirty="0">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00B4FF"/>
                        </a:gs>
                        <a:gs pos="100000">
                          <a:srgbClr val="0064FF"/>
                        </a:gs>
                      </a:gsLst>
                      <a:lin ang="18900044" scaled="0"/>
                    </a:gradFill>
                  </a:tcPr>
                </a:tc>
                <a:extLst>
                  <a:ext uri="{0D108BD9-81ED-4DB2-BD59-A6C34878D82A}">
                    <a16:rowId xmlns:a16="http://schemas.microsoft.com/office/drawing/2014/main" val="10000"/>
                  </a:ext>
                </a:extLst>
              </a:tr>
              <a:tr h="1665313">
                <a:tc>
                  <a:txBody>
                    <a:bodyPr/>
                    <a:lstStyle/>
                    <a:p>
                      <a:pPr marL="0" marR="0" lvl="0" indent="0" algn="l" rtl="0">
                        <a:lnSpc>
                          <a:spcPct val="115000"/>
                        </a:lnSpc>
                        <a:spcBef>
                          <a:spcPts val="0"/>
                        </a:spcBef>
                        <a:spcAft>
                          <a:spcPts val="0"/>
                        </a:spcAft>
                        <a:buNone/>
                      </a:pPr>
                      <a:r>
                        <a:rPr lang="en-GB" sz="1400" dirty="0">
                          <a:solidFill>
                            <a:srgbClr val="63666A"/>
                          </a:solidFill>
                        </a:rPr>
                        <a:t>Asset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General Ledger Wizard</a:t>
                      </a:r>
                      <a:endParaRPr sz="1400" dirty="0">
                        <a:solidFill>
                          <a:srgbClr val="63666A"/>
                        </a:solidFill>
                      </a:endParaRPr>
                    </a:p>
                    <a:p>
                      <a:pPr marL="0" marR="0" lvl="0" indent="0" algn="l" rtl="0">
                        <a:lnSpc>
                          <a:spcPct val="115000"/>
                        </a:lnSpc>
                        <a:spcBef>
                          <a:spcPts val="50"/>
                        </a:spcBef>
                        <a:spcAft>
                          <a:spcPts val="50"/>
                        </a:spcAft>
                        <a:buNone/>
                      </a:pPr>
                      <a:r>
                        <a:rPr lang="en-GB" sz="1400" dirty="0">
                          <a:solidFill>
                            <a:srgbClr val="63666A"/>
                          </a:solidFill>
                        </a:rPr>
                        <a:t>GL Daily Rates Loader</a:t>
                      </a:r>
                      <a:endParaRPr sz="1400" dirty="0">
                        <a:solidFill>
                          <a:srgbClr val="63666A"/>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Clr>
                          <a:srgbClr val="000000"/>
                        </a:buClr>
                        <a:buSzPts val="1100"/>
                        <a:buFont typeface="Arial"/>
                        <a:buNone/>
                      </a:pPr>
                      <a:r>
                        <a:rPr lang="en-GB" sz="1400" dirty="0">
                          <a:solidFill>
                            <a:srgbClr val="63666A"/>
                          </a:solidFill>
                        </a:rPr>
                        <a:t>Element Entry Wizard</a:t>
                      </a:r>
                      <a:endParaRPr sz="1400" dirty="0">
                        <a:solidFill>
                          <a:srgbClr val="63666A"/>
                        </a:solidFill>
                      </a:endParaRPr>
                    </a:p>
                    <a:p>
                      <a:pPr marL="0" lvl="0" indent="0" algn="l" rtl="0">
                        <a:lnSpc>
                          <a:spcPct val="115000"/>
                        </a:lnSpc>
                        <a:spcBef>
                          <a:spcPts val="50"/>
                        </a:spcBef>
                        <a:spcAft>
                          <a:spcPts val="0"/>
                        </a:spcAft>
                        <a:buClr>
                          <a:srgbClr val="000000"/>
                        </a:buClr>
                        <a:buSzPts val="1100"/>
                        <a:buFont typeface="Arial"/>
                        <a:buNone/>
                      </a:pPr>
                      <a:r>
                        <a:rPr lang="en-GB" sz="1400" dirty="0">
                          <a:solidFill>
                            <a:srgbClr val="63666A"/>
                          </a:solidFill>
                        </a:rPr>
                        <a:t>Employee Wizard</a:t>
                      </a:r>
                      <a:endParaRPr sz="1400" dirty="0">
                        <a:solidFill>
                          <a:srgbClr val="63666A"/>
                        </a:solidFill>
                      </a:endParaRPr>
                    </a:p>
                    <a:p>
                      <a:pPr marL="0" lvl="0" indent="0" algn="l" rtl="0">
                        <a:lnSpc>
                          <a:spcPct val="115000"/>
                        </a:lnSpc>
                        <a:spcBef>
                          <a:spcPts val="50"/>
                        </a:spcBef>
                        <a:spcAft>
                          <a:spcPts val="0"/>
                        </a:spcAft>
                        <a:buClr>
                          <a:srgbClr val="000000"/>
                        </a:buClr>
                        <a:buSzPts val="1100"/>
                        <a:buFont typeface="Arial"/>
                        <a:buNone/>
                      </a:pPr>
                      <a:r>
                        <a:rPr lang="en-GB" sz="1400" dirty="0">
                          <a:solidFill>
                            <a:srgbClr val="63666A"/>
                          </a:solidFill>
                        </a:rPr>
                        <a:t>Special Information Wizard</a:t>
                      </a:r>
                      <a:endParaRPr sz="1400" dirty="0">
                        <a:solidFill>
                          <a:srgbClr val="63666A"/>
                        </a:solidFill>
                      </a:endParaRPr>
                    </a:p>
                    <a:p>
                      <a:pPr marL="0" lvl="0" indent="0" algn="l" rtl="0">
                        <a:lnSpc>
                          <a:spcPct val="115000"/>
                        </a:lnSpc>
                        <a:spcBef>
                          <a:spcPts val="50"/>
                        </a:spcBef>
                        <a:spcAft>
                          <a:spcPts val="50"/>
                        </a:spcAft>
                        <a:buClr>
                          <a:srgbClr val="000000"/>
                        </a:buClr>
                        <a:buSzPts val="1100"/>
                        <a:buFont typeface="Arial"/>
                        <a:buNone/>
                      </a:pPr>
                      <a:r>
                        <a:rPr lang="en-GB" sz="1400" dirty="0">
                          <a:solidFill>
                            <a:srgbClr val="63666A"/>
                          </a:solidFill>
                        </a:rPr>
                        <a:t>Job and Position Loader</a:t>
                      </a:r>
                      <a:endParaRPr sz="1400" dirty="0">
                        <a:solidFill>
                          <a:srgbClr val="63666A"/>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None/>
                      </a:pPr>
                      <a:r>
                        <a:rPr lang="en-GB" sz="1400" dirty="0">
                          <a:solidFill>
                            <a:srgbClr val="63666A"/>
                          </a:solidFill>
                        </a:rPr>
                        <a:t>Item Cost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Material Transaction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EAM Work Management Loader</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Stocktake Loader</a:t>
                      </a:r>
                      <a:endParaRPr sz="1400" dirty="0">
                        <a:solidFill>
                          <a:srgbClr val="63666A"/>
                        </a:solidFill>
                      </a:endParaRPr>
                    </a:p>
                    <a:p>
                      <a:pPr marL="0" marR="0" lvl="0" indent="0" algn="l" rtl="0">
                        <a:lnSpc>
                          <a:spcPct val="115000"/>
                        </a:lnSpc>
                        <a:spcBef>
                          <a:spcPts val="50"/>
                        </a:spcBef>
                        <a:spcAft>
                          <a:spcPts val="50"/>
                        </a:spcAft>
                        <a:buNone/>
                      </a:pPr>
                      <a:r>
                        <a:rPr lang="en-GB" sz="1400" dirty="0">
                          <a:solidFill>
                            <a:srgbClr val="63666A"/>
                          </a:solidFill>
                        </a:rPr>
                        <a:t>WIP Loader</a:t>
                      </a:r>
                      <a:endParaRPr sz="1400" dirty="0">
                        <a:solidFill>
                          <a:srgbClr val="63666A"/>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Clr>
                          <a:srgbClr val="000000"/>
                        </a:buClr>
                        <a:buSzPts val="1100"/>
                        <a:buFont typeface="Arial"/>
                        <a:buNone/>
                      </a:pPr>
                      <a:r>
                        <a:rPr lang="en-GB" sz="1400" dirty="0">
                          <a:solidFill>
                            <a:srgbClr val="63666A"/>
                          </a:solidFill>
                        </a:rPr>
                        <a:t>Routing Wizard</a:t>
                      </a:r>
                      <a:endParaRPr sz="1400" dirty="0">
                        <a:solidFill>
                          <a:srgbClr val="63666A"/>
                        </a:solidFill>
                      </a:endParaRPr>
                    </a:p>
                    <a:p>
                      <a:pPr marL="0" lvl="0" indent="0" algn="l" rtl="0">
                        <a:lnSpc>
                          <a:spcPct val="115000"/>
                        </a:lnSpc>
                        <a:spcBef>
                          <a:spcPts val="50"/>
                        </a:spcBef>
                        <a:spcAft>
                          <a:spcPts val="0"/>
                        </a:spcAft>
                        <a:buClr>
                          <a:srgbClr val="000000"/>
                        </a:buClr>
                        <a:buSzPts val="1100"/>
                        <a:buFont typeface="Arial"/>
                        <a:buNone/>
                      </a:pPr>
                      <a:r>
                        <a:rPr lang="en-GB" sz="1400" dirty="0">
                          <a:solidFill>
                            <a:srgbClr val="63666A"/>
                          </a:solidFill>
                        </a:rPr>
                        <a:t>Bill of Materials Wizard</a:t>
                      </a:r>
                      <a:endParaRPr sz="1400" dirty="0">
                        <a:solidFill>
                          <a:srgbClr val="63666A"/>
                        </a:solidFill>
                      </a:endParaRPr>
                    </a:p>
                    <a:p>
                      <a:pPr marL="0" lvl="0" indent="0" algn="l" rtl="0">
                        <a:lnSpc>
                          <a:spcPct val="115000"/>
                        </a:lnSpc>
                        <a:spcBef>
                          <a:spcPts val="50"/>
                        </a:spcBef>
                        <a:spcAft>
                          <a:spcPts val="0"/>
                        </a:spcAft>
                        <a:buClr>
                          <a:srgbClr val="000000"/>
                        </a:buClr>
                        <a:buSzPts val="1100"/>
                        <a:buFont typeface="Arial"/>
                        <a:buNone/>
                      </a:pPr>
                      <a:r>
                        <a:rPr lang="en-GB" sz="1400" dirty="0">
                          <a:solidFill>
                            <a:srgbClr val="63666A"/>
                          </a:solidFill>
                        </a:rPr>
                        <a:t>Item Wizard</a:t>
                      </a:r>
                      <a:endParaRPr sz="1400" dirty="0">
                        <a:solidFill>
                          <a:srgbClr val="63666A"/>
                        </a:solidFill>
                      </a:endParaRPr>
                    </a:p>
                    <a:p>
                      <a:pPr marL="0" lvl="0" indent="0" algn="l" rtl="0">
                        <a:lnSpc>
                          <a:spcPct val="115000"/>
                        </a:lnSpc>
                        <a:spcBef>
                          <a:spcPts val="50"/>
                        </a:spcBef>
                        <a:spcAft>
                          <a:spcPts val="50"/>
                        </a:spcAft>
                        <a:buClr>
                          <a:srgbClr val="000000"/>
                        </a:buClr>
                        <a:buSzPts val="1100"/>
                        <a:buFont typeface="Arial"/>
                        <a:buNone/>
                      </a:pPr>
                      <a:r>
                        <a:rPr lang="en-GB" sz="1400" dirty="0">
                          <a:solidFill>
                            <a:srgbClr val="63666A"/>
                          </a:solidFill>
                        </a:rPr>
                        <a:t>OPM Master Data Loader</a:t>
                      </a:r>
                      <a:endParaRPr sz="1400" dirty="0">
                        <a:solidFill>
                          <a:srgbClr val="63666A"/>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64173">
                <a:tc>
                  <a:txBody>
                    <a:bodyPr/>
                    <a:lstStyle/>
                    <a:p>
                      <a:pPr marL="0" lvl="0" indent="0" algn="l" rtl="0">
                        <a:spcBef>
                          <a:spcPts val="0"/>
                        </a:spcBef>
                        <a:spcAft>
                          <a:spcPts val="0"/>
                        </a:spcAft>
                        <a:buNone/>
                      </a:pPr>
                      <a:r>
                        <a:rPr lang="en-GB" sz="1600" b="1" dirty="0">
                          <a:solidFill>
                            <a:srgbClr val="FFFFFF"/>
                          </a:solidFill>
                        </a:rPr>
                        <a:t>Order to Cash</a:t>
                      </a:r>
                      <a:endParaRPr sz="1600" b="1" dirty="0">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00B4FF"/>
                        </a:gs>
                        <a:gs pos="100000">
                          <a:srgbClr val="0064FF"/>
                        </a:gs>
                      </a:gsLst>
                      <a:lin ang="18900044" scaled="0"/>
                    </a:gradFill>
                  </a:tcPr>
                </a:tc>
                <a:tc>
                  <a:txBody>
                    <a:bodyPr/>
                    <a:lstStyle/>
                    <a:p>
                      <a:pPr marL="0" marR="0" lvl="0" indent="0" algn="l" rtl="0">
                        <a:lnSpc>
                          <a:spcPct val="100000"/>
                        </a:lnSpc>
                        <a:spcBef>
                          <a:spcPts val="0"/>
                        </a:spcBef>
                        <a:spcAft>
                          <a:spcPts val="0"/>
                        </a:spcAft>
                        <a:buNone/>
                      </a:pPr>
                      <a:r>
                        <a:rPr lang="en-GB" sz="1600" b="1" dirty="0">
                          <a:solidFill>
                            <a:srgbClr val="FFFFFF"/>
                          </a:solidFill>
                        </a:rPr>
                        <a:t>Procure to Pay</a:t>
                      </a:r>
                      <a:endParaRPr sz="1600" b="1" dirty="0">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00B4FF"/>
                        </a:gs>
                        <a:gs pos="100000">
                          <a:srgbClr val="0064FF"/>
                        </a:gs>
                      </a:gsLst>
                      <a:lin ang="18900044" scaled="0"/>
                    </a:gradFill>
                  </a:tcPr>
                </a:tc>
                <a:tc>
                  <a:txBody>
                    <a:bodyPr/>
                    <a:lstStyle/>
                    <a:p>
                      <a:pPr marL="0" marR="0" lvl="0" indent="0" algn="l" rtl="0">
                        <a:lnSpc>
                          <a:spcPct val="100000"/>
                        </a:lnSpc>
                        <a:spcBef>
                          <a:spcPts val="0"/>
                        </a:spcBef>
                        <a:spcAft>
                          <a:spcPts val="0"/>
                        </a:spcAft>
                        <a:buNone/>
                      </a:pPr>
                      <a:r>
                        <a:rPr lang="en-GB" sz="1600" b="1" dirty="0">
                          <a:solidFill>
                            <a:srgbClr val="FFFFFF"/>
                          </a:solidFill>
                        </a:rPr>
                        <a:t>Projects</a:t>
                      </a:r>
                      <a:endParaRPr sz="1600" b="1" dirty="0">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00B4FF"/>
                        </a:gs>
                        <a:gs pos="100000">
                          <a:srgbClr val="0064FF"/>
                        </a:gs>
                      </a:gsLst>
                      <a:lin ang="18900044" scaled="0"/>
                    </a:gradFill>
                  </a:tcPr>
                </a:tc>
                <a:tc>
                  <a:txBody>
                    <a:bodyPr/>
                    <a:lstStyle/>
                    <a:p>
                      <a:pPr marL="0" marR="0" lvl="0" indent="0" algn="l" rtl="0">
                        <a:lnSpc>
                          <a:spcPct val="100000"/>
                        </a:lnSpc>
                        <a:spcBef>
                          <a:spcPts val="0"/>
                        </a:spcBef>
                        <a:spcAft>
                          <a:spcPts val="0"/>
                        </a:spcAft>
                        <a:buNone/>
                      </a:pPr>
                      <a:r>
                        <a:rPr lang="en-GB" sz="1600" b="1" dirty="0">
                          <a:solidFill>
                            <a:srgbClr val="FFFFFF"/>
                          </a:solidFill>
                        </a:rPr>
                        <a:t>SysAdmin/Development</a:t>
                      </a:r>
                      <a:endParaRPr sz="1600" b="1" dirty="0">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00B4FF"/>
                        </a:gs>
                        <a:gs pos="100000">
                          <a:srgbClr val="0064FF"/>
                        </a:gs>
                      </a:gsLst>
                      <a:lin ang="18900044" scaled="0"/>
                    </a:gradFill>
                  </a:tcPr>
                </a:tc>
                <a:extLst>
                  <a:ext uri="{0D108BD9-81ED-4DB2-BD59-A6C34878D82A}">
                    <a16:rowId xmlns:a16="http://schemas.microsoft.com/office/drawing/2014/main" val="10002"/>
                  </a:ext>
                </a:extLst>
              </a:tr>
              <a:tr h="2646550">
                <a:tc>
                  <a:txBody>
                    <a:bodyPr/>
                    <a:lstStyle/>
                    <a:p>
                      <a:pPr marL="0" marR="0" lvl="0" indent="0" algn="l" rtl="0">
                        <a:lnSpc>
                          <a:spcPct val="115000"/>
                        </a:lnSpc>
                        <a:spcBef>
                          <a:spcPts val="0"/>
                        </a:spcBef>
                        <a:spcAft>
                          <a:spcPts val="0"/>
                        </a:spcAft>
                        <a:buNone/>
                      </a:pPr>
                      <a:r>
                        <a:rPr lang="en-GB" sz="1400" dirty="0">
                          <a:solidFill>
                            <a:srgbClr val="63666A"/>
                          </a:solidFill>
                        </a:rPr>
                        <a:t>AR Invoice-API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AR Receipt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Customer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Price List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Pricing Modifiers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Sales Order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AR Notes Loader</a:t>
                      </a:r>
                      <a:endParaRPr sz="1400" dirty="0">
                        <a:solidFill>
                          <a:srgbClr val="63666A"/>
                        </a:solidFill>
                      </a:endParaRPr>
                    </a:p>
                    <a:p>
                      <a:pPr marL="0" marR="0" lvl="0" indent="0" algn="l" rtl="0">
                        <a:lnSpc>
                          <a:spcPct val="115000"/>
                        </a:lnSpc>
                        <a:spcBef>
                          <a:spcPts val="50"/>
                        </a:spcBef>
                        <a:spcAft>
                          <a:spcPts val="50"/>
                        </a:spcAft>
                        <a:buNone/>
                      </a:pPr>
                      <a:r>
                        <a:rPr lang="en-GB" sz="1400" dirty="0">
                          <a:solidFill>
                            <a:srgbClr val="63666A"/>
                          </a:solidFill>
                        </a:rPr>
                        <a:t>CE Bank Statement Loader</a:t>
                      </a:r>
                      <a:endParaRPr sz="1400" dirty="0">
                        <a:solidFill>
                          <a:srgbClr val="63666A"/>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None/>
                      </a:pPr>
                      <a:r>
                        <a:rPr lang="en-GB" sz="1400" dirty="0">
                          <a:solidFill>
                            <a:srgbClr val="63666A"/>
                          </a:solidFill>
                        </a:rPr>
                        <a:t>AP Invoice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Purchase Order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PO Receiving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Price List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Pricing Modifiers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Requisition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Sourcing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Supplier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Banks and Branches Loader </a:t>
                      </a:r>
                      <a:endParaRPr sz="1400" dirty="0">
                        <a:solidFill>
                          <a:srgbClr val="63666A"/>
                        </a:solidFill>
                      </a:endParaRPr>
                    </a:p>
                    <a:p>
                      <a:pPr marL="0" marR="0" lvl="0" indent="0" algn="l" rtl="0">
                        <a:lnSpc>
                          <a:spcPct val="115000"/>
                        </a:lnSpc>
                        <a:spcBef>
                          <a:spcPts val="50"/>
                        </a:spcBef>
                        <a:spcAft>
                          <a:spcPts val="50"/>
                        </a:spcAft>
                        <a:buNone/>
                      </a:pPr>
                      <a:r>
                        <a:rPr lang="en-GB" sz="1400" dirty="0">
                          <a:solidFill>
                            <a:srgbClr val="63666A"/>
                          </a:solidFill>
                        </a:rPr>
                        <a:t>iSupplier User Loader</a:t>
                      </a:r>
                      <a:endParaRPr sz="1400" dirty="0">
                        <a:solidFill>
                          <a:srgbClr val="63666A"/>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None/>
                      </a:pPr>
                      <a:r>
                        <a:rPr lang="en-GB" sz="1400" dirty="0">
                          <a:solidFill>
                            <a:srgbClr val="63666A"/>
                          </a:solidFill>
                        </a:rPr>
                        <a:t>Agreement &amp; Funding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Budget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Event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Project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Project Transaction Wizard</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Labor Cost Rate Loader</a:t>
                      </a:r>
                      <a:endParaRPr sz="1400" dirty="0">
                        <a:solidFill>
                          <a:srgbClr val="63666A"/>
                        </a:solidFill>
                      </a:endParaRPr>
                    </a:p>
                    <a:p>
                      <a:pPr marL="0" marR="0" lvl="0" indent="0" algn="l" rtl="0">
                        <a:lnSpc>
                          <a:spcPct val="115000"/>
                        </a:lnSpc>
                        <a:spcBef>
                          <a:spcPts val="50"/>
                        </a:spcBef>
                        <a:spcAft>
                          <a:spcPts val="0"/>
                        </a:spcAft>
                        <a:buNone/>
                      </a:pPr>
                      <a:r>
                        <a:rPr lang="en-GB" sz="1400" dirty="0">
                          <a:solidFill>
                            <a:srgbClr val="63666A"/>
                          </a:solidFill>
                        </a:rPr>
                        <a:t>Unassigned Asset Lines Loader</a:t>
                      </a:r>
                      <a:endParaRPr sz="1400" dirty="0">
                        <a:solidFill>
                          <a:srgbClr val="63666A"/>
                        </a:solidFill>
                      </a:endParaRPr>
                    </a:p>
                    <a:p>
                      <a:pPr marL="0" marR="0" lvl="0" indent="0" algn="l" rtl="0">
                        <a:lnSpc>
                          <a:spcPct val="115000"/>
                        </a:lnSpc>
                        <a:spcBef>
                          <a:spcPts val="50"/>
                        </a:spcBef>
                        <a:spcAft>
                          <a:spcPts val="50"/>
                        </a:spcAft>
                        <a:buNone/>
                      </a:pPr>
                      <a:r>
                        <a:rPr lang="en-GB" sz="1400" dirty="0">
                          <a:solidFill>
                            <a:srgbClr val="63666A"/>
                          </a:solidFill>
                        </a:rPr>
                        <a:t>Resource List Members Loader</a:t>
                      </a:r>
                      <a:endParaRPr sz="1400" dirty="0">
                        <a:solidFill>
                          <a:srgbClr val="63666A"/>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None/>
                      </a:pPr>
                      <a:r>
                        <a:rPr lang="en-GB" sz="1400" dirty="0">
                          <a:solidFill>
                            <a:srgbClr val="63666A"/>
                          </a:solidFill>
                        </a:rPr>
                        <a:t>System Administration Loader</a:t>
                      </a:r>
                      <a:endParaRPr sz="1400" dirty="0">
                        <a:solidFill>
                          <a:srgbClr val="63666A"/>
                        </a:solidFill>
                      </a:endParaRPr>
                    </a:p>
                    <a:p>
                      <a:pPr marL="0" lvl="0" indent="0" algn="l" rtl="0">
                        <a:lnSpc>
                          <a:spcPct val="115000"/>
                        </a:lnSpc>
                        <a:spcBef>
                          <a:spcPts val="50"/>
                        </a:spcBef>
                        <a:spcAft>
                          <a:spcPts val="0"/>
                        </a:spcAft>
                        <a:buClr>
                          <a:schemeClr val="dk1"/>
                        </a:buClr>
                        <a:buSzPts val="1100"/>
                        <a:buFont typeface="Arial"/>
                        <a:buNone/>
                      </a:pPr>
                      <a:r>
                        <a:rPr lang="en-GB" sz="1400" dirty="0">
                          <a:solidFill>
                            <a:srgbClr val="63666A"/>
                          </a:solidFill>
                        </a:rPr>
                        <a:t>Application Interface Wizard</a:t>
                      </a:r>
                      <a:endParaRPr sz="1400" dirty="0">
                        <a:solidFill>
                          <a:srgbClr val="63666A"/>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54492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B34D72-70D3-4010-B693-7681B29F8F9A}"/>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80CEA71-DF01-4F4B-ADA4-11D31CCD3A38}"/>
              </a:ext>
            </a:extLst>
          </p:cNvPr>
          <p:cNvSpPr>
            <a:spLocks noGrp="1"/>
          </p:cNvSpPr>
          <p:nvPr>
            <p:ph type="sldNum" sz="quarter" idx="12"/>
          </p:nvPr>
        </p:nvSpPr>
        <p:spPr/>
        <p:txBody>
          <a:bodyPr/>
          <a:lstStyle/>
          <a:p>
            <a:fld id="{99893448-FE5C-4EA5-942F-F6CBE34C7CD3}" type="slidenum">
              <a:rPr lang="en-US" smtClean="0"/>
              <a:pPr/>
              <a:t>34</a:t>
            </a:fld>
            <a:endParaRPr lang="en-US" dirty="0"/>
          </a:p>
        </p:txBody>
      </p:sp>
      <p:sp>
        <p:nvSpPr>
          <p:cNvPr id="5" name="Title 8">
            <a:extLst>
              <a:ext uri="{FF2B5EF4-FFF2-40B4-BE49-F238E27FC236}">
                <a16:creationId xmlns:a16="http://schemas.microsoft.com/office/drawing/2014/main" id="{878AAEBC-DC63-491C-B043-0B4E260EF260}"/>
              </a:ext>
            </a:extLst>
          </p:cNvPr>
          <p:cNvSpPr txBox="1">
            <a:spLocks/>
          </p:cNvSpPr>
          <p:nvPr/>
        </p:nvSpPr>
        <p:spPr>
          <a:xfrm>
            <a:off x="709035" y="485774"/>
            <a:ext cx="9805100" cy="769517"/>
          </a:xfrm>
          <a:prstGeom prst="rect">
            <a:avLst/>
          </a:prstGeom>
        </p:spPr>
        <p:txBody>
          <a:bodyPr/>
          <a:lstStyle>
            <a:lvl1pPr algn="l" defTabSz="457200" rtl="0" eaLnBrk="1" latinLnBrk="0" hangingPunct="1">
              <a:spcBef>
                <a:spcPct val="0"/>
              </a:spcBef>
              <a:buNone/>
              <a:defRPr sz="3000" b="1" kern="1200">
                <a:solidFill>
                  <a:srgbClr val="003B49"/>
                </a:solidFill>
                <a:latin typeface="Arial"/>
                <a:ea typeface="+mj-ea"/>
                <a:cs typeface="Arial"/>
              </a:defRPr>
            </a:lvl1pPr>
          </a:lstStyle>
          <a:p>
            <a:r>
              <a:rPr lang="en-US" dirty="0"/>
              <a:t>Functionality At Your Fingertips</a:t>
            </a:r>
            <a:endParaRPr lang="en-CA" dirty="0"/>
          </a:p>
        </p:txBody>
      </p:sp>
      <p:pic>
        <p:nvPicPr>
          <p:cNvPr id="8" name="Picture 7">
            <a:extLst>
              <a:ext uri="{FF2B5EF4-FFF2-40B4-BE49-F238E27FC236}">
                <a16:creationId xmlns:a16="http://schemas.microsoft.com/office/drawing/2014/main" id="{3802A634-F8E3-4486-A447-CD8518C8B1FB}"/>
              </a:ext>
            </a:extLst>
          </p:cNvPr>
          <p:cNvPicPr>
            <a:picLocks noChangeAspect="1"/>
          </p:cNvPicPr>
          <p:nvPr/>
        </p:nvPicPr>
        <p:blipFill>
          <a:blip r:embed="rId2"/>
          <a:srcRect l="518" r="518"/>
          <a:stretch/>
        </p:blipFill>
        <p:spPr>
          <a:xfrm>
            <a:off x="1820060" y="2079108"/>
            <a:ext cx="7745855" cy="4007367"/>
          </a:xfrm>
          <a:prstGeom prst="rect">
            <a:avLst/>
          </a:prstGeom>
          <a:ln>
            <a:solidFill>
              <a:schemeClr val="accent1"/>
            </a:solidFill>
          </a:ln>
        </p:spPr>
      </p:pic>
      <p:grpSp>
        <p:nvGrpSpPr>
          <p:cNvPr id="10" name="Group 9">
            <a:extLst>
              <a:ext uri="{FF2B5EF4-FFF2-40B4-BE49-F238E27FC236}">
                <a16:creationId xmlns:a16="http://schemas.microsoft.com/office/drawing/2014/main" id="{D53BA50E-12AF-4DEB-AF22-CD0483F887B0}"/>
              </a:ext>
            </a:extLst>
          </p:cNvPr>
          <p:cNvGrpSpPr/>
          <p:nvPr/>
        </p:nvGrpSpPr>
        <p:grpSpPr>
          <a:xfrm>
            <a:off x="210051" y="1960891"/>
            <a:ext cx="1817008" cy="762154"/>
            <a:chOff x="468897" y="1876854"/>
            <a:chExt cx="1484612" cy="572700"/>
          </a:xfrm>
        </p:grpSpPr>
        <p:sp>
          <p:nvSpPr>
            <p:cNvPr id="11" name="TextBox 10">
              <a:extLst>
                <a:ext uri="{FF2B5EF4-FFF2-40B4-BE49-F238E27FC236}">
                  <a16:creationId xmlns:a16="http://schemas.microsoft.com/office/drawing/2014/main" id="{2DDC31CC-4135-4ADF-8EC6-BE0DC6FD0178}"/>
                </a:ext>
              </a:extLst>
            </p:cNvPr>
            <p:cNvSpPr txBox="1"/>
            <p:nvPr/>
          </p:nvSpPr>
          <p:spPr>
            <a:xfrm>
              <a:off x="468897" y="1894505"/>
              <a:ext cx="552400" cy="555049"/>
            </a:xfrm>
            <a:prstGeom prst="rect">
              <a:avLst/>
            </a:prstGeom>
            <a:noFill/>
            <a:ln>
              <a:noFill/>
            </a:ln>
          </p:spPr>
          <p:txBody>
            <a:bodyPr wrap="square" rtlCol="0">
              <a:spAutoFit/>
            </a:bodyPr>
            <a:lstStyle/>
            <a:p>
              <a:pPr algn="ctr"/>
              <a:r>
                <a:rPr lang="en-GB" sz="1400" dirty="0">
                  <a:latin typeface="Depot New Rg" panose="020B0503000000020004" pitchFamily="34" charset="0"/>
                </a:rPr>
                <a:t>Oracle</a:t>
              </a:r>
            </a:p>
            <a:p>
              <a:pPr algn="ctr"/>
              <a:r>
                <a:rPr lang="en-GB" sz="1400" dirty="0">
                  <a:latin typeface="Depot New Rg" panose="020B0503000000020004" pitchFamily="34" charset="0"/>
                </a:rPr>
                <a:t>native login</a:t>
              </a:r>
            </a:p>
          </p:txBody>
        </p:sp>
        <p:sp>
          <p:nvSpPr>
            <p:cNvPr id="12" name="Rectangle 11">
              <a:extLst>
                <a:ext uri="{FF2B5EF4-FFF2-40B4-BE49-F238E27FC236}">
                  <a16:creationId xmlns:a16="http://schemas.microsoft.com/office/drawing/2014/main" id="{335F0606-8D55-4C18-AB0C-034265A92ECA}"/>
                </a:ext>
              </a:extLst>
            </p:cNvPr>
            <p:cNvSpPr/>
            <p:nvPr/>
          </p:nvSpPr>
          <p:spPr>
            <a:xfrm>
              <a:off x="1073948" y="1876854"/>
              <a:ext cx="445294" cy="572700"/>
            </a:xfrm>
            <a:prstGeom prst="rect">
              <a:avLst/>
            </a:prstGeom>
            <a:solidFill>
              <a:srgbClr val="01DADF">
                <a:alpha val="15000"/>
              </a:srgb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13" name="Picture 12">
              <a:extLst>
                <a:ext uri="{FF2B5EF4-FFF2-40B4-BE49-F238E27FC236}">
                  <a16:creationId xmlns:a16="http://schemas.microsoft.com/office/drawing/2014/main" id="{F799B178-3836-4EAE-8E5D-366F382D97E3}"/>
                </a:ext>
              </a:extLst>
            </p:cNvPr>
            <p:cNvPicPr>
              <a:picLocks noChangeAspect="1"/>
            </p:cNvPicPr>
            <p:nvPr/>
          </p:nvPicPr>
          <p:blipFill>
            <a:blip r:embed="rId3"/>
            <a:srcRect t="8890" b="8890"/>
            <a:stretch/>
          </p:blipFill>
          <p:spPr>
            <a:xfrm>
              <a:off x="1120437" y="1923813"/>
              <a:ext cx="332906" cy="461496"/>
            </a:xfrm>
            <a:prstGeom prst="rect">
              <a:avLst/>
            </a:prstGeom>
            <a:ln>
              <a:no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1C9FE49F-D17F-4B9D-A3C5-79275FE58532}"/>
                </a:ext>
              </a:extLst>
            </p:cNvPr>
            <p:cNvSpPr/>
            <p:nvPr/>
          </p:nvSpPr>
          <p:spPr>
            <a:xfrm>
              <a:off x="1765448" y="2039941"/>
              <a:ext cx="188061" cy="308923"/>
            </a:xfrm>
            <a:prstGeom prst="rect">
              <a:avLst/>
            </a:prstGeom>
            <a:solidFill>
              <a:srgbClr val="01DADF">
                <a:alpha val="15000"/>
              </a:srgbClr>
            </a:solidFill>
            <a:ln w="2857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cxnSp>
          <p:nvCxnSpPr>
            <p:cNvPr id="15" name="Straight Connector 14">
              <a:extLst>
                <a:ext uri="{FF2B5EF4-FFF2-40B4-BE49-F238E27FC236}">
                  <a16:creationId xmlns:a16="http://schemas.microsoft.com/office/drawing/2014/main" id="{DEFBB775-A6DA-450F-9E79-D8CCF0D10842}"/>
                </a:ext>
              </a:extLst>
            </p:cNvPr>
            <p:cNvCxnSpPr>
              <a:cxnSpLocks/>
              <a:stCxn id="12" idx="3"/>
              <a:endCxn id="14" idx="1"/>
            </p:cNvCxnSpPr>
            <p:nvPr/>
          </p:nvCxnSpPr>
          <p:spPr>
            <a:xfrm>
              <a:off x="1519242" y="2163204"/>
              <a:ext cx="246206" cy="31199"/>
            </a:xfrm>
            <a:prstGeom prst="line">
              <a:avLst/>
            </a:prstGeom>
            <a:ln w="28575">
              <a:solidFill>
                <a:srgbClr val="4F81BD"/>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E2A3B15-C6C7-478D-9724-A780BCA54555}"/>
              </a:ext>
            </a:extLst>
          </p:cNvPr>
          <p:cNvGrpSpPr/>
          <p:nvPr/>
        </p:nvGrpSpPr>
        <p:grpSpPr>
          <a:xfrm>
            <a:off x="1816362" y="1111826"/>
            <a:ext cx="6181604" cy="1066104"/>
            <a:chOff x="1289080" y="1179125"/>
            <a:chExt cx="5050767" cy="801096"/>
          </a:xfrm>
        </p:grpSpPr>
        <p:grpSp>
          <p:nvGrpSpPr>
            <p:cNvPr id="17" name="Group 16">
              <a:extLst>
                <a:ext uri="{FF2B5EF4-FFF2-40B4-BE49-F238E27FC236}">
                  <a16:creationId xmlns:a16="http://schemas.microsoft.com/office/drawing/2014/main" id="{13FE2D87-4BF0-462A-9EEF-616EDF1CFD6E}"/>
                </a:ext>
              </a:extLst>
            </p:cNvPr>
            <p:cNvGrpSpPr/>
            <p:nvPr/>
          </p:nvGrpSpPr>
          <p:grpSpPr>
            <a:xfrm>
              <a:off x="2975141" y="1179125"/>
              <a:ext cx="3364706" cy="513212"/>
              <a:chOff x="2975141" y="1309751"/>
              <a:chExt cx="3364706" cy="513212"/>
            </a:xfrm>
          </p:grpSpPr>
          <p:sp>
            <p:nvSpPr>
              <p:cNvPr id="20" name="Rectangle 19">
                <a:extLst>
                  <a:ext uri="{FF2B5EF4-FFF2-40B4-BE49-F238E27FC236}">
                    <a16:creationId xmlns:a16="http://schemas.microsoft.com/office/drawing/2014/main" id="{633D4067-F706-48B2-85DD-400821BB161E}"/>
                  </a:ext>
                </a:extLst>
              </p:cNvPr>
              <p:cNvSpPr/>
              <p:nvPr/>
            </p:nvSpPr>
            <p:spPr>
              <a:xfrm>
                <a:off x="2975141" y="1541944"/>
                <a:ext cx="3364706" cy="281019"/>
              </a:xfrm>
              <a:prstGeom prst="rect">
                <a:avLst/>
              </a:prstGeom>
              <a:solidFill>
                <a:srgbClr val="01DADF">
                  <a:alpha val="1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21" name="Picture 20" descr="A screenshot of a video game&#10;&#10;Description automatically generated">
                <a:extLst>
                  <a:ext uri="{FF2B5EF4-FFF2-40B4-BE49-F238E27FC236}">
                    <a16:creationId xmlns:a16="http://schemas.microsoft.com/office/drawing/2014/main" id="{176D16AA-7ECA-4358-AB2A-8DB53973316A}"/>
                  </a:ext>
                </a:extLst>
              </p:cNvPr>
              <p:cNvPicPr>
                <a:picLocks noChangeAspect="1"/>
              </p:cNvPicPr>
              <p:nvPr/>
            </p:nvPicPr>
            <p:blipFill rotWithShape="1">
              <a:blip r:embed="rId4"/>
              <a:srcRect l="276" t="4047" r="60054" b="92650"/>
              <a:stretch/>
            </p:blipFill>
            <p:spPr>
              <a:xfrm>
                <a:off x="3039231" y="1592360"/>
                <a:ext cx="3263341" cy="177800"/>
              </a:xfrm>
              <a:prstGeom prst="rect">
                <a:avLst/>
              </a:prstGeom>
              <a:ln>
                <a:solidFill>
                  <a:schemeClr val="accent1"/>
                </a:solid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7ABDD60-BD67-4518-BAD9-51DB2F007A05}"/>
                  </a:ext>
                </a:extLst>
              </p:cNvPr>
              <p:cNvSpPr txBox="1"/>
              <p:nvPr/>
            </p:nvSpPr>
            <p:spPr>
              <a:xfrm>
                <a:off x="3544792" y="1309751"/>
                <a:ext cx="2391563" cy="231271"/>
              </a:xfrm>
              <a:prstGeom prst="rect">
                <a:avLst/>
              </a:prstGeom>
              <a:noFill/>
              <a:ln>
                <a:noFill/>
              </a:ln>
            </p:spPr>
            <p:txBody>
              <a:bodyPr wrap="none" rtlCol="0">
                <a:spAutoFit/>
              </a:bodyPr>
              <a:lstStyle/>
              <a:p>
                <a:pPr algn="ctr"/>
                <a:r>
                  <a:rPr lang="en-GB" sz="1400" dirty="0">
                    <a:latin typeface="Depot New Rg" panose="020B0503000000020004" pitchFamily="34" charset="0"/>
                  </a:rPr>
                  <a:t>Standard Excel functionality available</a:t>
                </a:r>
              </a:p>
            </p:txBody>
          </p:sp>
        </p:grpSp>
        <p:sp>
          <p:nvSpPr>
            <p:cNvPr id="18" name="Rectangle 17">
              <a:extLst>
                <a:ext uri="{FF2B5EF4-FFF2-40B4-BE49-F238E27FC236}">
                  <a16:creationId xmlns:a16="http://schemas.microsoft.com/office/drawing/2014/main" id="{C5095CD7-46E3-4EB8-8BCA-1181FD41E4DC}"/>
                </a:ext>
              </a:extLst>
            </p:cNvPr>
            <p:cNvSpPr/>
            <p:nvPr/>
          </p:nvSpPr>
          <p:spPr>
            <a:xfrm>
              <a:off x="1289080" y="1898196"/>
              <a:ext cx="1788693" cy="82025"/>
            </a:xfrm>
            <a:prstGeom prst="rect">
              <a:avLst/>
            </a:prstGeom>
            <a:solidFill>
              <a:srgbClr val="01DADF">
                <a:alpha val="1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cxnSp>
          <p:nvCxnSpPr>
            <p:cNvPr id="19" name="Connector: Elbow 18">
              <a:extLst>
                <a:ext uri="{FF2B5EF4-FFF2-40B4-BE49-F238E27FC236}">
                  <a16:creationId xmlns:a16="http://schemas.microsoft.com/office/drawing/2014/main" id="{A7767B3C-0B12-4FFC-BA92-B0A02D41C0E1}"/>
                </a:ext>
              </a:extLst>
            </p:cNvPr>
            <p:cNvCxnSpPr>
              <a:cxnSpLocks/>
              <a:stCxn id="18" idx="0"/>
              <a:endCxn id="20" idx="2"/>
            </p:cNvCxnSpPr>
            <p:nvPr/>
          </p:nvCxnSpPr>
          <p:spPr>
            <a:xfrm rot="5400000" flipH="1" flipV="1">
              <a:off x="3317531" y="558234"/>
              <a:ext cx="205859" cy="2474067"/>
            </a:xfrm>
            <a:prstGeom prst="bent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9E5ED15-22D3-4A8F-AC8F-33378A403A73}"/>
              </a:ext>
            </a:extLst>
          </p:cNvPr>
          <p:cNvGrpSpPr/>
          <p:nvPr/>
        </p:nvGrpSpPr>
        <p:grpSpPr>
          <a:xfrm>
            <a:off x="4766154" y="2003223"/>
            <a:ext cx="6338176" cy="768503"/>
            <a:chOff x="3577290" y="1873896"/>
            <a:chExt cx="5178697" cy="577471"/>
          </a:xfrm>
        </p:grpSpPr>
        <p:grpSp>
          <p:nvGrpSpPr>
            <p:cNvPr id="24" name="Group 23">
              <a:extLst>
                <a:ext uri="{FF2B5EF4-FFF2-40B4-BE49-F238E27FC236}">
                  <a16:creationId xmlns:a16="http://schemas.microsoft.com/office/drawing/2014/main" id="{2A9DB4EF-A87C-4100-8421-1DE4677B72F8}"/>
                </a:ext>
              </a:extLst>
            </p:cNvPr>
            <p:cNvGrpSpPr/>
            <p:nvPr/>
          </p:nvGrpSpPr>
          <p:grpSpPr>
            <a:xfrm>
              <a:off x="7618248" y="1873896"/>
              <a:ext cx="1137739" cy="577471"/>
              <a:chOff x="7925312" y="1873896"/>
              <a:chExt cx="1137739" cy="577471"/>
            </a:xfrm>
          </p:grpSpPr>
          <p:sp>
            <p:nvSpPr>
              <p:cNvPr id="27" name="Rectangle 26">
                <a:extLst>
                  <a:ext uri="{FF2B5EF4-FFF2-40B4-BE49-F238E27FC236}">
                    <a16:creationId xmlns:a16="http://schemas.microsoft.com/office/drawing/2014/main" id="{390292FB-B7E5-4FE2-8DCE-80480348E7A3}"/>
                  </a:ext>
                </a:extLst>
              </p:cNvPr>
              <p:cNvSpPr/>
              <p:nvPr/>
            </p:nvSpPr>
            <p:spPr>
              <a:xfrm>
                <a:off x="7925312" y="1873896"/>
                <a:ext cx="445294" cy="572700"/>
              </a:xfrm>
              <a:prstGeom prst="rect">
                <a:avLst/>
              </a:prstGeom>
              <a:solidFill>
                <a:srgbClr val="01DADF">
                  <a:alpha val="1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28" name="Picture 27">
                <a:extLst>
                  <a:ext uri="{FF2B5EF4-FFF2-40B4-BE49-F238E27FC236}">
                    <a16:creationId xmlns:a16="http://schemas.microsoft.com/office/drawing/2014/main" id="{C2C2D42F-907F-419C-B16F-E7D9B1369592}"/>
                  </a:ext>
                </a:extLst>
              </p:cNvPr>
              <p:cNvPicPr>
                <a:picLocks noChangeAspect="1"/>
              </p:cNvPicPr>
              <p:nvPr/>
            </p:nvPicPr>
            <p:blipFill rotWithShape="1">
              <a:blip r:embed="rId5"/>
              <a:srcRect l="1521" r="45641"/>
              <a:stretch/>
            </p:blipFill>
            <p:spPr>
              <a:xfrm>
                <a:off x="7986604" y="1944826"/>
                <a:ext cx="308906" cy="461496"/>
              </a:xfrm>
              <a:prstGeom prst="rect">
                <a:avLst/>
              </a:prstGeom>
              <a:ln>
                <a:solidFill>
                  <a:schemeClr val="accent1"/>
                </a:solidFill>
              </a:ln>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2EFB3336-F7D9-49F3-AD0F-71FB45BADD7A}"/>
                  </a:ext>
                </a:extLst>
              </p:cNvPr>
              <p:cNvSpPr txBox="1"/>
              <p:nvPr/>
            </p:nvSpPr>
            <p:spPr>
              <a:xfrm>
                <a:off x="8422947" y="1896318"/>
                <a:ext cx="640104" cy="555049"/>
              </a:xfrm>
              <a:prstGeom prst="rect">
                <a:avLst/>
              </a:prstGeom>
              <a:noFill/>
              <a:ln>
                <a:noFill/>
              </a:ln>
            </p:spPr>
            <p:txBody>
              <a:bodyPr wrap="none" rtlCol="0">
                <a:spAutoFit/>
              </a:bodyPr>
              <a:lstStyle/>
              <a:p>
                <a:r>
                  <a:rPr lang="en-GB" sz="1400" dirty="0">
                    <a:latin typeface="Depot New Rg" panose="020B0503000000020004" pitchFamily="34" charset="0"/>
                  </a:rPr>
                  <a:t>Validate</a:t>
                </a:r>
              </a:p>
              <a:p>
                <a:r>
                  <a:rPr lang="en-GB" sz="1400" dirty="0">
                    <a:latin typeface="Depot New Rg" panose="020B0503000000020004" pitchFamily="34" charset="0"/>
                  </a:rPr>
                  <a:t>before </a:t>
                </a:r>
              </a:p>
              <a:p>
                <a:r>
                  <a:rPr lang="en-GB" sz="1400" dirty="0">
                    <a:latin typeface="Depot New Rg" panose="020B0503000000020004" pitchFamily="34" charset="0"/>
                  </a:rPr>
                  <a:t>import</a:t>
                </a:r>
              </a:p>
            </p:txBody>
          </p:sp>
        </p:grpSp>
        <p:sp>
          <p:nvSpPr>
            <p:cNvPr id="25" name="Rectangle 24">
              <a:extLst>
                <a:ext uri="{FF2B5EF4-FFF2-40B4-BE49-F238E27FC236}">
                  <a16:creationId xmlns:a16="http://schemas.microsoft.com/office/drawing/2014/main" id="{BAABCB28-2F14-4388-A7B4-5E379C393D6D}"/>
                </a:ext>
              </a:extLst>
            </p:cNvPr>
            <p:cNvSpPr/>
            <p:nvPr/>
          </p:nvSpPr>
          <p:spPr>
            <a:xfrm>
              <a:off x="3577290" y="2005175"/>
              <a:ext cx="215745" cy="308921"/>
            </a:xfrm>
            <a:prstGeom prst="rect">
              <a:avLst/>
            </a:prstGeom>
            <a:solidFill>
              <a:srgbClr val="01DADF">
                <a:alpha val="15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 </a:t>
              </a:r>
            </a:p>
          </p:txBody>
        </p:sp>
        <p:cxnSp>
          <p:nvCxnSpPr>
            <p:cNvPr id="26" name="Connector: Elbow 25">
              <a:extLst>
                <a:ext uri="{FF2B5EF4-FFF2-40B4-BE49-F238E27FC236}">
                  <a16:creationId xmlns:a16="http://schemas.microsoft.com/office/drawing/2014/main" id="{86FD221E-7E4A-429B-AE91-F36CF269A449}"/>
                </a:ext>
              </a:extLst>
            </p:cNvPr>
            <p:cNvCxnSpPr>
              <a:cxnSpLocks/>
              <a:stCxn id="41" idx="1"/>
              <a:endCxn id="27" idx="1"/>
            </p:cNvCxnSpPr>
            <p:nvPr/>
          </p:nvCxnSpPr>
          <p:spPr>
            <a:xfrm rot="10800000" flipH="1" flipV="1">
              <a:off x="3793034" y="2159636"/>
              <a:ext cx="3825213" cy="610"/>
            </a:xfrm>
            <a:prstGeom prst="bentConnector5">
              <a:avLst>
                <a:gd name="adj1" fmla="val 50660"/>
                <a:gd name="adj2" fmla="val 100616"/>
                <a:gd name="adj3" fmla="val 5208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249B90A-6A6E-45B8-9596-9D719B76D27B}"/>
              </a:ext>
            </a:extLst>
          </p:cNvPr>
          <p:cNvGrpSpPr/>
          <p:nvPr/>
        </p:nvGrpSpPr>
        <p:grpSpPr>
          <a:xfrm>
            <a:off x="51450" y="2177500"/>
            <a:ext cx="4095632" cy="1596079"/>
            <a:chOff x="-686628" y="2017074"/>
            <a:chExt cx="3346396" cy="1199330"/>
          </a:xfrm>
        </p:grpSpPr>
        <p:grpSp>
          <p:nvGrpSpPr>
            <p:cNvPr id="31" name="Group 30">
              <a:extLst>
                <a:ext uri="{FF2B5EF4-FFF2-40B4-BE49-F238E27FC236}">
                  <a16:creationId xmlns:a16="http://schemas.microsoft.com/office/drawing/2014/main" id="{C43867CC-F550-4EE6-A33D-180BBBA4E5E5}"/>
                </a:ext>
              </a:extLst>
            </p:cNvPr>
            <p:cNvGrpSpPr/>
            <p:nvPr/>
          </p:nvGrpSpPr>
          <p:grpSpPr>
            <a:xfrm>
              <a:off x="-686628" y="2643704"/>
              <a:ext cx="1355611" cy="572700"/>
              <a:chOff x="-542479" y="2643704"/>
              <a:chExt cx="1355611" cy="572700"/>
            </a:xfrm>
          </p:grpSpPr>
          <p:sp>
            <p:nvSpPr>
              <p:cNvPr id="34" name="Rectangle 33">
                <a:extLst>
                  <a:ext uri="{FF2B5EF4-FFF2-40B4-BE49-F238E27FC236}">
                    <a16:creationId xmlns:a16="http://schemas.microsoft.com/office/drawing/2014/main" id="{76E61214-CA9B-4869-9000-54CF36A023D0}"/>
                  </a:ext>
                </a:extLst>
              </p:cNvPr>
              <p:cNvSpPr/>
              <p:nvPr/>
            </p:nvSpPr>
            <p:spPr>
              <a:xfrm>
                <a:off x="367838" y="2643704"/>
                <a:ext cx="445294" cy="572700"/>
              </a:xfrm>
              <a:prstGeom prst="rect">
                <a:avLst/>
              </a:prstGeom>
              <a:solidFill>
                <a:srgbClr val="01DADF">
                  <a:alpha val="1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35" name="Picture 34">
                <a:extLst>
                  <a:ext uri="{FF2B5EF4-FFF2-40B4-BE49-F238E27FC236}">
                    <a16:creationId xmlns:a16="http://schemas.microsoft.com/office/drawing/2014/main" id="{2AA391AB-5A0A-4811-9374-6C4782AFA616}"/>
                  </a:ext>
                </a:extLst>
              </p:cNvPr>
              <p:cNvPicPr>
                <a:picLocks noChangeAspect="1"/>
              </p:cNvPicPr>
              <p:nvPr/>
            </p:nvPicPr>
            <p:blipFill>
              <a:blip r:embed="rId6"/>
              <a:srcRect t="7641" b="7641"/>
              <a:stretch/>
            </p:blipFill>
            <p:spPr>
              <a:xfrm>
                <a:off x="415764" y="2703805"/>
                <a:ext cx="336550" cy="461496"/>
              </a:xfrm>
              <a:prstGeom prst="rect">
                <a:avLst/>
              </a:prstGeom>
              <a:ln>
                <a:solidFill>
                  <a:schemeClr val="accent1"/>
                </a:solidFill>
              </a:ln>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936C86D8-0944-4CDC-8786-25231F1B0109}"/>
                  </a:ext>
                </a:extLst>
              </p:cNvPr>
              <p:cNvSpPr txBox="1"/>
              <p:nvPr/>
            </p:nvSpPr>
            <p:spPr>
              <a:xfrm>
                <a:off x="-542479" y="2734413"/>
                <a:ext cx="849718" cy="393160"/>
              </a:xfrm>
              <a:prstGeom prst="rect">
                <a:avLst/>
              </a:prstGeom>
              <a:noFill/>
              <a:ln>
                <a:noFill/>
              </a:ln>
            </p:spPr>
            <p:txBody>
              <a:bodyPr wrap="none" rtlCol="0">
                <a:spAutoFit/>
              </a:bodyPr>
              <a:lstStyle/>
              <a:p>
                <a:pPr algn="ctr"/>
                <a:r>
                  <a:rPr lang="en-GB" sz="1400" dirty="0">
                    <a:latin typeface="Depot New Rg" panose="020B0503000000020004" pitchFamily="34" charset="0"/>
                  </a:rPr>
                  <a:t>User data</a:t>
                </a:r>
                <a:br>
                  <a:rPr lang="en-GB" sz="1400" dirty="0">
                    <a:latin typeface="Depot New Rg" panose="020B0503000000020004" pitchFamily="34" charset="0"/>
                  </a:rPr>
                </a:br>
                <a:r>
                  <a:rPr lang="en-GB" sz="1400" dirty="0">
                    <a:latin typeface="Depot New Rg" panose="020B0503000000020004" pitchFamily="34" charset="0"/>
                  </a:rPr>
                  <a:t>entry forms</a:t>
                </a:r>
              </a:p>
            </p:txBody>
          </p:sp>
        </p:grpSp>
        <p:sp>
          <p:nvSpPr>
            <p:cNvPr id="32" name="Rectangle 31">
              <a:extLst>
                <a:ext uri="{FF2B5EF4-FFF2-40B4-BE49-F238E27FC236}">
                  <a16:creationId xmlns:a16="http://schemas.microsoft.com/office/drawing/2014/main" id="{F23C934C-3963-4B30-847A-77B90A0E5CEF}"/>
                </a:ext>
              </a:extLst>
            </p:cNvPr>
            <p:cNvSpPr/>
            <p:nvPr/>
          </p:nvSpPr>
          <p:spPr>
            <a:xfrm>
              <a:off x="2428458" y="2017074"/>
              <a:ext cx="231310" cy="309246"/>
            </a:xfrm>
            <a:prstGeom prst="rect">
              <a:avLst/>
            </a:prstGeom>
            <a:solidFill>
              <a:srgbClr val="01DADF">
                <a:alpha val="15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cxnSp>
          <p:nvCxnSpPr>
            <p:cNvPr id="33" name="Connector: Elbow 32">
              <a:extLst>
                <a:ext uri="{FF2B5EF4-FFF2-40B4-BE49-F238E27FC236}">
                  <a16:creationId xmlns:a16="http://schemas.microsoft.com/office/drawing/2014/main" id="{83BED7D8-EF0E-4CAD-B6A1-F18DA5D2589B}"/>
                </a:ext>
              </a:extLst>
            </p:cNvPr>
            <p:cNvCxnSpPr>
              <a:cxnSpLocks/>
              <a:stCxn id="32" idx="2"/>
              <a:endCxn id="34" idx="3"/>
            </p:cNvCxnSpPr>
            <p:nvPr/>
          </p:nvCxnSpPr>
          <p:spPr>
            <a:xfrm rot="5400000">
              <a:off x="1304681" y="1690621"/>
              <a:ext cx="603734" cy="1875131"/>
            </a:xfrm>
            <a:prstGeom prst="bentConnector2">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1853634-8D84-4669-A1A5-40D95FB8730E}"/>
              </a:ext>
            </a:extLst>
          </p:cNvPr>
          <p:cNvGrpSpPr/>
          <p:nvPr/>
        </p:nvGrpSpPr>
        <p:grpSpPr>
          <a:xfrm>
            <a:off x="5030203" y="2177930"/>
            <a:ext cx="6074128" cy="1469143"/>
            <a:chOff x="3811831" y="2004851"/>
            <a:chExt cx="4962952" cy="1103948"/>
          </a:xfrm>
        </p:grpSpPr>
        <p:grpSp>
          <p:nvGrpSpPr>
            <p:cNvPr id="38" name="Group 37">
              <a:extLst>
                <a:ext uri="{FF2B5EF4-FFF2-40B4-BE49-F238E27FC236}">
                  <a16:creationId xmlns:a16="http://schemas.microsoft.com/office/drawing/2014/main" id="{3E5F99DC-F5FA-4887-8D2B-9CDDDBCA42F5}"/>
                </a:ext>
              </a:extLst>
            </p:cNvPr>
            <p:cNvGrpSpPr/>
            <p:nvPr/>
          </p:nvGrpSpPr>
          <p:grpSpPr>
            <a:xfrm>
              <a:off x="3811831" y="2004851"/>
              <a:ext cx="4962952" cy="1103948"/>
              <a:chOff x="3811831" y="2004851"/>
              <a:chExt cx="4962952" cy="1103948"/>
            </a:xfrm>
          </p:grpSpPr>
          <p:grpSp>
            <p:nvGrpSpPr>
              <p:cNvPr id="40" name="Group 39">
                <a:extLst>
                  <a:ext uri="{FF2B5EF4-FFF2-40B4-BE49-F238E27FC236}">
                    <a16:creationId xmlns:a16="http://schemas.microsoft.com/office/drawing/2014/main" id="{D2BE4C64-A2C9-404B-9278-5E00FE8A80AC}"/>
                  </a:ext>
                </a:extLst>
              </p:cNvPr>
              <p:cNvGrpSpPr/>
              <p:nvPr/>
            </p:nvGrpSpPr>
            <p:grpSpPr>
              <a:xfrm>
                <a:off x="7640711" y="2536099"/>
                <a:ext cx="1134072" cy="572700"/>
                <a:chOff x="7947775" y="2536099"/>
                <a:chExt cx="1134072" cy="572700"/>
              </a:xfrm>
            </p:grpSpPr>
            <p:sp>
              <p:nvSpPr>
                <p:cNvPr id="43" name="TextBox 42">
                  <a:extLst>
                    <a:ext uri="{FF2B5EF4-FFF2-40B4-BE49-F238E27FC236}">
                      <a16:creationId xmlns:a16="http://schemas.microsoft.com/office/drawing/2014/main" id="{5AC7D412-A69E-4579-BD31-F97E06F83614}"/>
                    </a:ext>
                  </a:extLst>
                </p:cNvPr>
                <p:cNvSpPr txBox="1"/>
                <p:nvPr/>
              </p:nvSpPr>
              <p:spPr>
                <a:xfrm>
                  <a:off x="8430064" y="2544326"/>
                  <a:ext cx="651783" cy="555049"/>
                </a:xfrm>
                <a:prstGeom prst="rect">
                  <a:avLst/>
                </a:prstGeom>
                <a:noFill/>
                <a:ln>
                  <a:noFill/>
                </a:ln>
              </p:spPr>
              <p:txBody>
                <a:bodyPr wrap="square" rtlCol="0">
                  <a:spAutoFit/>
                </a:bodyPr>
                <a:lstStyle/>
                <a:p>
                  <a:r>
                    <a:rPr lang="en-GB" sz="1400" dirty="0">
                      <a:latin typeface="Depot New Rg" panose="020B0503000000020004" pitchFamily="34" charset="0"/>
                    </a:rPr>
                    <a:t>Upload </a:t>
                  </a:r>
                </a:p>
                <a:p>
                  <a:r>
                    <a:rPr lang="en-GB" sz="1400" dirty="0">
                      <a:latin typeface="Depot New Rg" panose="020B0503000000020004" pitchFamily="34" charset="0"/>
                    </a:rPr>
                    <a:t>Data to Oracle</a:t>
                  </a:r>
                </a:p>
              </p:txBody>
            </p:sp>
            <p:sp>
              <p:nvSpPr>
                <p:cNvPr id="44" name="Rectangle 43">
                  <a:extLst>
                    <a:ext uri="{FF2B5EF4-FFF2-40B4-BE49-F238E27FC236}">
                      <a16:creationId xmlns:a16="http://schemas.microsoft.com/office/drawing/2014/main" id="{558E254C-2628-431D-8737-0E18A0A2DA93}"/>
                    </a:ext>
                  </a:extLst>
                </p:cNvPr>
                <p:cNvSpPr/>
                <p:nvPr/>
              </p:nvSpPr>
              <p:spPr>
                <a:xfrm>
                  <a:off x="7947775" y="2536099"/>
                  <a:ext cx="431018" cy="572700"/>
                </a:xfrm>
                <a:prstGeom prst="rect">
                  <a:avLst/>
                </a:prstGeom>
                <a:solidFill>
                  <a:srgbClr val="01DADF">
                    <a:alpha val="1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Rectangle 40">
                <a:extLst>
                  <a:ext uri="{FF2B5EF4-FFF2-40B4-BE49-F238E27FC236}">
                    <a16:creationId xmlns:a16="http://schemas.microsoft.com/office/drawing/2014/main" id="{D29CE753-C2B1-401D-A8B9-E599BF92BDDA}"/>
                  </a:ext>
                </a:extLst>
              </p:cNvPr>
              <p:cNvSpPr/>
              <p:nvPr/>
            </p:nvSpPr>
            <p:spPr>
              <a:xfrm>
                <a:off x="3811831" y="2004851"/>
                <a:ext cx="159106" cy="308921"/>
              </a:xfrm>
              <a:prstGeom prst="rect">
                <a:avLst/>
              </a:prstGeom>
              <a:solidFill>
                <a:srgbClr val="01DADF">
                  <a:alpha val="15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Connector: Elbow 41">
                <a:extLst>
                  <a:ext uri="{FF2B5EF4-FFF2-40B4-BE49-F238E27FC236}">
                    <a16:creationId xmlns:a16="http://schemas.microsoft.com/office/drawing/2014/main" id="{14F81C3D-2532-4B13-A60B-81E4F7BFB0C0}"/>
                  </a:ext>
                </a:extLst>
              </p:cNvPr>
              <p:cNvCxnSpPr>
                <a:cxnSpLocks/>
                <a:stCxn id="41" idx="3"/>
                <a:endCxn id="44" idx="1"/>
              </p:cNvCxnSpPr>
              <p:nvPr/>
            </p:nvCxnSpPr>
            <p:spPr>
              <a:xfrm>
                <a:off x="3970937" y="2159312"/>
                <a:ext cx="3669774" cy="663137"/>
              </a:xfrm>
              <a:prstGeom prst="bentConnector3">
                <a:avLst>
                  <a:gd name="adj1" fmla="val 47172"/>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9" name="Picture 38">
              <a:extLst>
                <a:ext uri="{FF2B5EF4-FFF2-40B4-BE49-F238E27FC236}">
                  <a16:creationId xmlns:a16="http://schemas.microsoft.com/office/drawing/2014/main" id="{35B99332-A39E-403C-B9D4-F34266978DE1}"/>
                </a:ext>
              </a:extLst>
            </p:cNvPr>
            <p:cNvPicPr>
              <a:picLocks noChangeAspect="1"/>
            </p:cNvPicPr>
            <p:nvPr/>
          </p:nvPicPr>
          <p:blipFill rotWithShape="1">
            <a:blip r:embed="rId5"/>
            <a:srcRect l="51008" t="3064" b="3064"/>
            <a:stretch/>
          </p:blipFill>
          <p:spPr>
            <a:xfrm>
              <a:off x="7698335" y="2580694"/>
              <a:ext cx="301600" cy="461496"/>
            </a:xfrm>
            <a:prstGeom prst="rect">
              <a:avLst/>
            </a:prstGeom>
            <a:ln>
              <a:solidFill>
                <a:schemeClr val="accent1"/>
              </a:solidFill>
            </a:ln>
            <a:effectLst>
              <a:outerShdw blurRad="50800" dist="38100" dir="2700000" algn="tl" rotWithShape="0">
                <a:prstClr val="black">
                  <a:alpha val="40000"/>
                </a:prstClr>
              </a:outerShdw>
            </a:effectLst>
          </p:spPr>
        </p:pic>
      </p:grpSp>
      <p:grpSp>
        <p:nvGrpSpPr>
          <p:cNvPr id="45" name="Group 44">
            <a:extLst>
              <a:ext uri="{FF2B5EF4-FFF2-40B4-BE49-F238E27FC236}">
                <a16:creationId xmlns:a16="http://schemas.microsoft.com/office/drawing/2014/main" id="{28F415C7-398F-4622-8C04-EA3C09E2B2EC}"/>
              </a:ext>
            </a:extLst>
          </p:cNvPr>
          <p:cNvGrpSpPr/>
          <p:nvPr/>
        </p:nvGrpSpPr>
        <p:grpSpPr>
          <a:xfrm>
            <a:off x="5224932" y="2177928"/>
            <a:ext cx="6120402" cy="2332748"/>
            <a:chOff x="4298924" y="1804621"/>
            <a:chExt cx="5000761" cy="1752880"/>
          </a:xfrm>
        </p:grpSpPr>
        <p:grpSp>
          <p:nvGrpSpPr>
            <p:cNvPr id="46" name="Group 45">
              <a:extLst>
                <a:ext uri="{FF2B5EF4-FFF2-40B4-BE49-F238E27FC236}">
                  <a16:creationId xmlns:a16="http://schemas.microsoft.com/office/drawing/2014/main" id="{D1044358-B36F-44FC-BE13-FC176FC8CA45}"/>
                </a:ext>
              </a:extLst>
            </p:cNvPr>
            <p:cNvGrpSpPr/>
            <p:nvPr/>
          </p:nvGrpSpPr>
          <p:grpSpPr>
            <a:xfrm>
              <a:off x="4298924" y="1804621"/>
              <a:ext cx="5000761" cy="1752880"/>
              <a:chOff x="4298924" y="1804621"/>
              <a:chExt cx="5000761" cy="1752880"/>
            </a:xfrm>
          </p:grpSpPr>
          <p:grpSp>
            <p:nvGrpSpPr>
              <p:cNvPr id="48" name="Group 47">
                <a:extLst>
                  <a:ext uri="{FF2B5EF4-FFF2-40B4-BE49-F238E27FC236}">
                    <a16:creationId xmlns:a16="http://schemas.microsoft.com/office/drawing/2014/main" id="{EBEEC2CC-B96F-4F73-9FE6-80C6E2109609}"/>
                  </a:ext>
                </a:extLst>
              </p:cNvPr>
              <p:cNvGrpSpPr/>
              <p:nvPr/>
            </p:nvGrpSpPr>
            <p:grpSpPr>
              <a:xfrm>
                <a:off x="7891019" y="2984801"/>
                <a:ext cx="1408666" cy="572700"/>
                <a:chOff x="7891019" y="2984801"/>
                <a:chExt cx="1408666" cy="572700"/>
              </a:xfrm>
            </p:grpSpPr>
            <p:sp>
              <p:nvSpPr>
                <p:cNvPr id="51" name="Rectangle 50">
                  <a:extLst>
                    <a:ext uri="{FF2B5EF4-FFF2-40B4-BE49-F238E27FC236}">
                      <a16:creationId xmlns:a16="http://schemas.microsoft.com/office/drawing/2014/main" id="{12B05742-CCE6-4050-BF8C-C2D6E28C3679}"/>
                    </a:ext>
                  </a:extLst>
                </p:cNvPr>
                <p:cNvSpPr/>
                <p:nvPr/>
              </p:nvSpPr>
              <p:spPr>
                <a:xfrm>
                  <a:off x="7891019" y="2984801"/>
                  <a:ext cx="519305" cy="572700"/>
                </a:xfrm>
                <a:prstGeom prst="rect">
                  <a:avLst/>
                </a:prstGeom>
                <a:solidFill>
                  <a:srgbClr val="01DADF">
                    <a:alpha val="1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2" name="TextBox 51">
                  <a:extLst>
                    <a:ext uri="{FF2B5EF4-FFF2-40B4-BE49-F238E27FC236}">
                      <a16:creationId xmlns:a16="http://schemas.microsoft.com/office/drawing/2014/main" id="{5C00AAD4-92CA-48EB-BE57-1A1F08611DE9}"/>
                    </a:ext>
                  </a:extLst>
                </p:cNvPr>
                <p:cNvSpPr txBox="1"/>
                <p:nvPr/>
              </p:nvSpPr>
              <p:spPr>
                <a:xfrm>
                  <a:off x="8462665" y="2993626"/>
                  <a:ext cx="837020" cy="555049"/>
                </a:xfrm>
                <a:prstGeom prst="rect">
                  <a:avLst/>
                </a:prstGeom>
                <a:noFill/>
                <a:ln>
                  <a:noFill/>
                </a:ln>
              </p:spPr>
              <p:txBody>
                <a:bodyPr wrap="square" rtlCol="0">
                  <a:spAutoFit/>
                </a:bodyPr>
                <a:lstStyle/>
                <a:p>
                  <a:r>
                    <a:rPr lang="en-GB" sz="1400" dirty="0">
                      <a:latin typeface="Depot New Rg" panose="020B0503000000020004" pitchFamily="34" charset="0"/>
                    </a:rPr>
                    <a:t>Download</a:t>
                  </a:r>
                </a:p>
                <a:p>
                  <a:r>
                    <a:rPr lang="en-GB" sz="1400" dirty="0">
                      <a:latin typeface="Depot New Rg" panose="020B0503000000020004" pitchFamily="34" charset="0"/>
                    </a:rPr>
                    <a:t>from </a:t>
                  </a:r>
                </a:p>
                <a:p>
                  <a:r>
                    <a:rPr lang="en-GB" sz="1400" dirty="0">
                      <a:latin typeface="Depot New Rg" panose="020B0503000000020004" pitchFamily="34" charset="0"/>
                    </a:rPr>
                    <a:t>Oracle</a:t>
                  </a:r>
                </a:p>
              </p:txBody>
            </p:sp>
          </p:grpSp>
          <p:sp>
            <p:nvSpPr>
              <p:cNvPr id="49" name="Rectangle 48">
                <a:extLst>
                  <a:ext uri="{FF2B5EF4-FFF2-40B4-BE49-F238E27FC236}">
                    <a16:creationId xmlns:a16="http://schemas.microsoft.com/office/drawing/2014/main" id="{30BFCAFB-5B57-404B-8EB0-EAD99F8BEC38}"/>
                  </a:ext>
                </a:extLst>
              </p:cNvPr>
              <p:cNvSpPr/>
              <p:nvPr/>
            </p:nvSpPr>
            <p:spPr>
              <a:xfrm>
                <a:off x="4298924" y="1804621"/>
                <a:ext cx="238929" cy="308923"/>
              </a:xfrm>
              <a:prstGeom prst="rect">
                <a:avLst/>
              </a:prstGeom>
              <a:solidFill>
                <a:srgbClr val="01DADF">
                  <a:alpha val="15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cxnSp>
            <p:nvCxnSpPr>
              <p:cNvPr id="50" name="Connector: Elbow 49">
                <a:extLst>
                  <a:ext uri="{FF2B5EF4-FFF2-40B4-BE49-F238E27FC236}">
                    <a16:creationId xmlns:a16="http://schemas.microsoft.com/office/drawing/2014/main" id="{6FECA84F-7DC1-4210-A09B-3BEC878EC248}"/>
                  </a:ext>
                </a:extLst>
              </p:cNvPr>
              <p:cNvCxnSpPr>
                <a:cxnSpLocks/>
                <a:stCxn id="49" idx="2"/>
                <a:endCxn id="51" idx="1"/>
              </p:cNvCxnSpPr>
              <p:nvPr/>
            </p:nvCxnSpPr>
            <p:spPr>
              <a:xfrm rot="16200000" flipH="1">
                <a:off x="5575900" y="956032"/>
                <a:ext cx="1157607" cy="3472630"/>
              </a:xfrm>
              <a:prstGeom prst="bentConnector2">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47" name="Picture 46">
              <a:extLst>
                <a:ext uri="{FF2B5EF4-FFF2-40B4-BE49-F238E27FC236}">
                  <a16:creationId xmlns:a16="http://schemas.microsoft.com/office/drawing/2014/main" id="{8AC7D306-01D1-4BC2-94D7-65CAD62F6833}"/>
                </a:ext>
              </a:extLst>
            </p:cNvPr>
            <p:cNvPicPr>
              <a:picLocks noChangeAspect="1"/>
            </p:cNvPicPr>
            <p:nvPr/>
          </p:nvPicPr>
          <p:blipFill>
            <a:blip r:embed="rId7"/>
            <a:srcRect l="8574" r="8574"/>
            <a:stretch/>
          </p:blipFill>
          <p:spPr>
            <a:xfrm>
              <a:off x="7965030" y="3042397"/>
              <a:ext cx="370198" cy="461496"/>
            </a:xfrm>
            <a:prstGeom prst="rect">
              <a:avLst/>
            </a:prstGeom>
            <a:ln>
              <a:solidFill>
                <a:schemeClr val="accent1"/>
              </a:solidFill>
            </a:ln>
            <a:effectLst>
              <a:outerShdw blurRad="50800" dist="38100" dir="2700000" algn="tl" rotWithShape="0">
                <a:prstClr val="black">
                  <a:alpha val="40000"/>
                </a:prstClr>
              </a:outerShdw>
            </a:effectLst>
          </p:spPr>
        </p:pic>
      </p:grpSp>
      <p:grpSp>
        <p:nvGrpSpPr>
          <p:cNvPr id="92" name="Group 91">
            <a:extLst>
              <a:ext uri="{FF2B5EF4-FFF2-40B4-BE49-F238E27FC236}">
                <a16:creationId xmlns:a16="http://schemas.microsoft.com/office/drawing/2014/main" id="{4B14DC8F-BE5A-485E-BB61-92D4F24C970A}"/>
              </a:ext>
            </a:extLst>
          </p:cNvPr>
          <p:cNvGrpSpPr/>
          <p:nvPr/>
        </p:nvGrpSpPr>
        <p:grpSpPr>
          <a:xfrm>
            <a:off x="1438076" y="3425896"/>
            <a:ext cx="6514270" cy="2882788"/>
            <a:chOff x="1438076" y="3425896"/>
            <a:chExt cx="6514270" cy="2882788"/>
          </a:xfrm>
        </p:grpSpPr>
        <p:grpSp>
          <p:nvGrpSpPr>
            <p:cNvPr id="54" name="Group 53">
              <a:extLst>
                <a:ext uri="{FF2B5EF4-FFF2-40B4-BE49-F238E27FC236}">
                  <a16:creationId xmlns:a16="http://schemas.microsoft.com/office/drawing/2014/main" id="{F2FD96C5-F091-4DB1-8F7F-C0D8BB812137}"/>
                </a:ext>
              </a:extLst>
            </p:cNvPr>
            <p:cNvGrpSpPr/>
            <p:nvPr/>
          </p:nvGrpSpPr>
          <p:grpSpPr>
            <a:xfrm>
              <a:off x="4701124" y="3425896"/>
              <a:ext cx="3251222" cy="2882788"/>
              <a:chOff x="4279028" y="2537508"/>
              <a:chExt cx="2400170" cy="1745101"/>
            </a:xfrm>
          </p:grpSpPr>
          <p:sp>
            <p:nvSpPr>
              <p:cNvPr id="56" name="Rectangle 55">
                <a:extLst>
                  <a:ext uri="{FF2B5EF4-FFF2-40B4-BE49-F238E27FC236}">
                    <a16:creationId xmlns:a16="http://schemas.microsoft.com/office/drawing/2014/main" id="{1DCEEA15-B405-4004-890C-B16279C10DAE}"/>
                  </a:ext>
                </a:extLst>
              </p:cNvPr>
              <p:cNvSpPr/>
              <p:nvPr/>
            </p:nvSpPr>
            <p:spPr>
              <a:xfrm>
                <a:off x="4279028" y="2537508"/>
                <a:ext cx="2400170" cy="1745101"/>
              </a:xfrm>
              <a:prstGeom prst="rect">
                <a:avLst/>
              </a:prstGeom>
              <a:solidFill>
                <a:srgbClr val="01DADF">
                  <a:alpha val="1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57" name="Picture 56">
                <a:extLst>
                  <a:ext uri="{FF2B5EF4-FFF2-40B4-BE49-F238E27FC236}">
                    <a16:creationId xmlns:a16="http://schemas.microsoft.com/office/drawing/2014/main" id="{50B9C98E-E13D-430F-B03C-C1853117612B}"/>
                  </a:ext>
                </a:extLst>
              </p:cNvPr>
              <p:cNvPicPr>
                <a:picLocks noChangeAspect="1"/>
              </p:cNvPicPr>
              <p:nvPr/>
            </p:nvPicPr>
            <p:blipFill>
              <a:blip r:embed="rId8"/>
              <a:srcRect/>
              <a:stretch/>
            </p:blipFill>
            <p:spPr>
              <a:xfrm>
                <a:off x="4350801" y="2611912"/>
                <a:ext cx="2260048" cy="1590969"/>
              </a:xfrm>
              <a:prstGeom prst="rect">
                <a:avLst/>
              </a:prstGeom>
              <a:ln>
                <a:solidFill>
                  <a:schemeClr val="accent1"/>
                </a:solidFill>
              </a:ln>
              <a:effectLst>
                <a:outerShdw blurRad="50800" dist="38100" dir="2700000" algn="tl" rotWithShape="0">
                  <a:prstClr val="black">
                    <a:alpha val="17000"/>
                  </a:prstClr>
                </a:outerShdw>
              </a:effectLst>
            </p:spPr>
          </p:pic>
        </p:grpSp>
        <p:cxnSp>
          <p:nvCxnSpPr>
            <p:cNvPr id="91" name="Connector: Elbow 90">
              <a:extLst>
                <a:ext uri="{FF2B5EF4-FFF2-40B4-BE49-F238E27FC236}">
                  <a16:creationId xmlns:a16="http://schemas.microsoft.com/office/drawing/2014/main" id="{BD02D956-1219-47C6-ACD9-C0B1058E0C5A}"/>
                </a:ext>
              </a:extLst>
            </p:cNvPr>
            <p:cNvCxnSpPr>
              <a:stCxn id="34" idx="2"/>
              <a:endCxn id="56" idx="1"/>
            </p:cNvCxnSpPr>
            <p:nvPr/>
          </p:nvCxnSpPr>
          <p:spPr>
            <a:xfrm rot="16200000" flipH="1">
              <a:off x="2522744" y="2688910"/>
              <a:ext cx="1093712" cy="3263047"/>
            </a:xfrm>
            <a:prstGeom prst="bentConnector2">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47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10"/>
                                        </p:tgtEl>
                                        <p:attrNameLst>
                                          <p:attrName>style.opacity</p:attrName>
                                        </p:attrNameLst>
                                      </p:cBhvr>
                                      <p:to>
                                        <p:strVal val="0.25"/>
                                      </p:to>
                                    </p:set>
                                    <p:animEffect filter="image" prLst="opacity: 0.25">
                                      <p:cBhvr rctx="IE">
                                        <p:cTn id="12" dur="indefinite"/>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p:cTn id="27" dur="indefinite"/>
                                        <p:tgtEl>
                                          <p:spTgt spid="23"/>
                                        </p:tgtEl>
                                        <p:attrNameLst>
                                          <p:attrName>style.opacity</p:attrName>
                                        </p:attrNameLst>
                                      </p:cBhvr>
                                      <p:to>
                                        <p:strVal val="0.25"/>
                                      </p:to>
                                    </p:set>
                                    <p:animEffect filter="image" prLst="opacity: 0.25">
                                      <p:cBhvr rctx="IE">
                                        <p:cTn id="28" dur="indefinite"/>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p:cTn id="35" dur="indefinite"/>
                                        <p:tgtEl>
                                          <p:spTgt spid="37"/>
                                        </p:tgtEl>
                                        <p:attrNameLst>
                                          <p:attrName>style.opacity</p:attrName>
                                        </p:attrNameLst>
                                      </p:cBhvr>
                                      <p:to>
                                        <p:strVal val="0.25"/>
                                      </p:to>
                                    </p:set>
                                    <p:animEffect filter="image" prLst="opacity: 0.25">
                                      <p:cBhvr rctx="IE">
                                        <p:cTn id="36" dur="indefinite"/>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p:cTn id="43" dur="indefinite"/>
                                        <p:tgtEl>
                                          <p:spTgt spid="45"/>
                                        </p:tgtEl>
                                        <p:attrNameLst>
                                          <p:attrName>style.opacity</p:attrName>
                                        </p:attrNameLst>
                                      </p:cBhvr>
                                      <p:to>
                                        <p:strVal val="0.25"/>
                                      </p:to>
                                    </p:set>
                                    <p:animEffect filter="image" prLst="opacity: 0.25">
                                      <p:cBhvr rctx="IE">
                                        <p:cTn id="44" dur="indefinite"/>
                                        <p:tgtEl>
                                          <p:spTgt spid="45"/>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8E5CDA-ABBC-4966-B500-07FE1978C625}"/>
              </a:ext>
            </a:extLst>
          </p:cNvPr>
          <p:cNvSpPr>
            <a:spLocks noGrp="1"/>
          </p:cNvSpPr>
          <p:nvPr>
            <p:ph type="title"/>
          </p:nvPr>
        </p:nvSpPr>
        <p:spPr/>
        <p:txBody>
          <a:bodyPr/>
          <a:lstStyle/>
          <a:p>
            <a:r>
              <a:rPr lang="en-US" dirty="0"/>
              <a:t>Status and Monitoring</a:t>
            </a:r>
            <a:endParaRPr lang="en-CA" dirty="0"/>
          </a:p>
        </p:txBody>
      </p:sp>
      <p:sp>
        <p:nvSpPr>
          <p:cNvPr id="3" name="Slide Number Placeholder 2">
            <a:extLst>
              <a:ext uri="{FF2B5EF4-FFF2-40B4-BE49-F238E27FC236}">
                <a16:creationId xmlns:a16="http://schemas.microsoft.com/office/drawing/2014/main" id="{86B1E38D-A71A-4CA2-B330-32FAAF69CF84}"/>
              </a:ext>
            </a:extLst>
          </p:cNvPr>
          <p:cNvSpPr>
            <a:spLocks noGrp="1"/>
          </p:cNvSpPr>
          <p:nvPr>
            <p:ph type="sldNum" sz="quarter" idx="10"/>
          </p:nvPr>
        </p:nvSpPr>
        <p:spPr/>
        <p:txBody>
          <a:bodyPr/>
          <a:lstStyle/>
          <a:p>
            <a:fld id="{99893448-FE5C-4EA5-942F-F6CBE34C7CD3}" type="slidenum">
              <a:rPr lang="en-US" smtClean="0"/>
              <a:pPr/>
              <a:t>35</a:t>
            </a:fld>
            <a:endParaRPr lang="en-US" dirty="0"/>
          </a:p>
        </p:txBody>
      </p:sp>
      <p:sp>
        <p:nvSpPr>
          <p:cNvPr id="2" name="Footer Placeholder 1">
            <a:extLst>
              <a:ext uri="{FF2B5EF4-FFF2-40B4-BE49-F238E27FC236}">
                <a16:creationId xmlns:a16="http://schemas.microsoft.com/office/drawing/2014/main" id="{CF2C6782-0ED6-4D81-9DEB-A9091842353C}"/>
              </a:ext>
            </a:extLst>
          </p:cNvPr>
          <p:cNvSpPr>
            <a:spLocks noGrp="1"/>
          </p:cNvSpPr>
          <p:nvPr>
            <p:ph type="ftr" sz="quarter" idx="4294967295"/>
          </p:nvPr>
        </p:nvSpPr>
        <p:spPr>
          <a:xfrm>
            <a:off x="0" y="0"/>
            <a:ext cx="0" cy="0"/>
          </a:xfrm>
        </p:spPr>
        <p:txBody>
          <a:bodyPr/>
          <a:lstStyle/>
          <a:p>
            <a:r>
              <a:rPr lang="en-US" dirty="0"/>
              <a:t>Dark secrets of WebADI</a:t>
            </a:r>
          </a:p>
        </p:txBody>
      </p:sp>
      <p:pic>
        <p:nvPicPr>
          <p:cNvPr id="4" name="Google Shape;612;p25">
            <a:extLst>
              <a:ext uri="{FF2B5EF4-FFF2-40B4-BE49-F238E27FC236}">
                <a16:creationId xmlns:a16="http://schemas.microsoft.com/office/drawing/2014/main" id="{329B918E-817A-4894-944C-2EBFA6B7DCFE}"/>
              </a:ext>
            </a:extLst>
          </p:cNvPr>
          <p:cNvPicPr preferRelativeResize="0"/>
          <p:nvPr/>
        </p:nvPicPr>
        <p:blipFill rotWithShape="1">
          <a:blip r:embed="rId2">
            <a:alphaModFix/>
          </a:blip>
          <a:srcRect/>
          <a:stretch/>
        </p:blipFill>
        <p:spPr>
          <a:xfrm>
            <a:off x="1453308" y="1258568"/>
            <a:ext cx="8954687" cy="5579438"/>
          </a:xfrm>
          <a:prstGeom prst="rect">
            <a:avLst/>
          </a:prstGeom>
          <a:noFill/>
          <a:ln>
            <a:noFill/>
          </a:ln>
        </p:spPr>
      </p:pic>
      <p:pic>
        <p:nvPicPr>
          <p:cNvPr id="5" name="Google Shape;613;p25">
            <a:extLst>
              <a:ext uri="{FF2B5EF4-FFF2-40B4-BE49-F238E27FC236}">
                <a16:creationId xmlns:a16="http://schemas.microsoft.com/office/drawing/2014/main" id="{27709168-3BB0-4FCB-938E-AD4C1D2A7770}"/>
              </a:ext>
            </a:extLst>
          </p:cNvPr>
          <p:cNvPicPr preferRelativeResize="0"/>
          <p:nvPr/>
        </p:nvPicPr>
        <p:blipFill rotWithShape="1">
          <a:blip r:embed="rId3">
            <a:alphaModFix/>
          </a:blip>
          <a:srcRect/>
          <a:stretch/>
        </p:blipFill>
        <p:spPr>
          <a:xfrm>
            <a:off x="1448972" y="1255292"/>
            <a:ext cx="9003323" cy="5609742"/>
          </a:xfrm>
          <a:prstGeom prst="rect">
            <a:avLst/>
          </a:prstGeom>
          <a:noFill/>
          <a:ln>
            <a:noFill/>
          </a:ln>
        </p:spPr>
      </p:pic>
      <p:pic>
        <p:nvPicPr>
          <p:cNvPr id="6" name="Google Shape;617;p25">
            <a:extLst>
              <a:ext uri="{FF2B5EF4-FFF2-40B4-BE49-F238E27FC236}">
                <a16:creationId xmlns:a16="http://schemas.microsoft.com/office/drawing/2014/main" id="{50BBD14B-5D6C-4DD2-B456-F0C0DBE84148}"/>
              </a:ext>
            </a:extLst>
          </p:cNvPr>
          <p:cNvPicPr preferRelativeResize="0"/>
          <p:nvPr/>
        </p:nvPicPr>
        <p:blipFill rotWithShape="1">
          <a:blip r:embed="rId4">
            <a:alphaModFix/>
          </a:blip>
          <a:srcRect/>
          <a:stretch/>
        </p:blipFill>
        <p:spPr>
          <a:xfrm>
            <a:off x="2970535" y="1846248"/>
            <a:ext cx="4967793" cy="3858758"/>
          </a:xfrm>
          <a:prstGeom prst="rect">
            <a:avLst/>
          </a:prstGeom>
          <a:noFill/>
          <a:ln>
            <a:noFill/>
          </a:ln>
        </p:spPr>
      </p:pic>
      <p:pic>
        <p:nvPicPr>
          <p:cNvPr id="7" name="Google Shape;618;p25">
            <a:extLst>
              <a:ext uri="{FF2B5EF4-FFF2-40B4-BE49-F238E27FC236}">
                <a16:creationId xmlns:a16="http://schemas.microsoft.com/office/drawing/2014/main" id="{4C64B089-96EF-43A5-9A4F-742267C6C7C5}"/>
              </a:ext>
            </a:extLst>
          </p:cNvPr>
          <p:cNvPicPr preferRelativeResize="0"/>
          <p:nvPr/>
        </p:nvPicPr>
        <p:blipFill rotWithShape="1">
          <a:blip r:embed="rId5">
            <a:alphaModFix/>
          </a:blip>
          <a:srcRect/>
          <a:stretch/>
        </p:blipFill>
        <p:spPr>
          <a:xfrm>
            <a:off x="2970535" y="1846248"/>
            <a:ext cx="4967793" cy="3858758"/>
          </a:xfrm>
          <a:prstGeom prst="rect">
            <a:avLst/>
          </a:prstGeom>
          <a:noFill/>
          <a:ln>
            <a:noFill/>
          </a:ln>
        </p:spPr>
      </p:pic>
      <p:pic>
        <p:nvPicPr>
          <p:cNvPr id="8" name="Google Shape;619;p25">
            <a:extLst>
              <a:ext uri="{FF2B5EF4-FFF2-40B4-BE49-F238E27FC236}">
                <a16:creationId xmlns:a16="http://schemas.microsoft.com/office/drawing/2014/main" id="{E5F2C1ED-FF3B-4FFE-A09A-B90A1D0E3A42}"/>
              </a:ext>
            </a:extLst>
          </p:cNvPr>
          <p:cNvPicPr preferRelativeResize="0"/>
          <p:nvPr/>
        </p:nvPicPr>
        <p:blipFill rotWithShape="1">
          <a:blip r:embed="rId6">
            <a:alphaModFix/>
          </a:blip>
          <a:srcRect/>
          <a:stretch/>
        </p:blipFill>
        <p:spPr>
          <a:xfrm>
            <a:off x="2552958" y="1614458"/>
            <a:ext cx="5957481" cy="4679006"/>
          </a:xfrm>
          <a:prstGeom prst="rect">
            <a:avLst/>
          </a:prstGeom>
          <a:noFill/>
          <a:ln>
            <a:noFill/>
          </a:ln>
        </p:spPr>
      </p:pic>
    </p:spTree>
    <p:extLst>
      <p:ext uri="{BB962C8B-B14F-4D97-AF65-F5344CB8AC3E}">
        <p14:creationId xmlns:p14="http://schemas.microsoft.com/office/powerpoint/2010/main" val="19632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BA8CF1-C8CC-467F-AC1C-5E997BC34698}"/>
              </a:ext>
            </a:extLst>
          </p:cNvPr>
          <p:cNvGrpSpPr/>
          <p:nvPr/>
        </p:nvGrpSpPr>
        <p:grpSpPr>
          <a:xfrm>
            <a:off x="1492072" y="3543456"/>
            <a:ext cx="8003428" cy="961580"/>
            <a:chOff x="2976816" y="3540702"/>
            <a:chExt cx="6436125" cy="626318"/>
          </a:xfrm>
        </p:grpSpPr>
        <p:sp>
          <p:nvSpPr>
            <p:cNvPr id="9" name="Google Shape;191;p33">
              <a:extLst>
                <a:ext uri="{FF2B5EF4-FFF2-40B4-BE49-F238E27FC236}">
                  <a16:creationId xmlns:a16="http://schemas.microsoft.com/office/drawing/2014/main" id="{57DE6E4A-B35F-4AB7-846E-8E3DD5E9F4EE}"/>
                </a:ext>
              </a:extLst>
            </p:cNvPr>
            <p:cNvSpPr txBox="1">
              <a:spLocks/>
            </p:cNvSpPr>
            <p:nvPr/>
          </p:nvSpPr>
          <p:spPr>
            <a:xfrm>
              <a:off x="4140960" y="3641331"/>
              <a:ext cx="5271981" cy="52568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47BB"/>
                </a:buClr>
                <a:buSzPts val="2800"/>
                <a:buFont typeface="Arial"/>
                <a:buNone/>
                <a:defRPr sz="2800" b="1" i="0" u="none" strike="noStrike" cap="none">
                  <a:solidFill>
                    <a:srgbClr val="0047BB"/>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dirty="0">
                  <a:solidFill>
                    <a:srgbClr val="091F2C"/>
                  </a:solidFill>
                  <a:latin typeface="Depot New Rg" panose="020B0503000000020004" pitchFamily="34" charset="0"/>
                </a:rPr>
                <a:t>Access granted by your responsibility</a:t>
              </a:r>
            </a:p>
          </p:txBody>
        </p:sp>
        <p:sp>
          <p:nvSpPr>
            <p:cNvPr id="10" name="Graphic 52">
              <a:extLst>
                <a:ext uri="{FF2B5EF4-FFF2-40B4-BE49-F238E27FC236}">
                  <a16:creationId xmlns:a16="http://schemas.microsoft.com/office/drawing/2014/main" id="{CA5EEE5B-EADD-4CF7-8332-5203FC3DF905}"/>
                </a:ext>
              </a:extLst>
            </p:cNvPr>
            <p:cNvSpPr/>
            <p:nvPr/>
          </p:nvSpPr>
          <p:spPr>
            <a:xfrm>
              <a:off x="2976816" y="3540702"/>
              <a:ext cx="835194" cy="626318"/>
            </a:xfrm>
            <a:custGeom>
              <a:avLst/>
              <a:gdLst>
                <a:gd name="connsiteX0" fmla="*/ 46611 w 443962"/>
                <a:gd name="connsiteY0" fmla="*/ 396097 h 396096"/>
                <a:gd name="connsiteX1" fmla="*/ 397352 w 443962"/>
                <a:gd name="connsiteY1" fmla="*/ 396097 h 396096"/>
                <a:gd name="connsiteX2" fmla="*/ 437642 w 443962"/>
                <a:gd name="connsiteY2" fmla="*/ 326228 h 396096"/>
                <a:gd name="connsiteX3" fmla="*/ 262272 w 443962"/>
                <a:gd name="connsiteY3" fmla="*/ 23231 h 396096"/>
                <a:gd name="connsiteX4" fmla="*/ 181690 w 443962"/>
                <a:gd name="connsiteY4" fmla="*/ 23231 h 396096"/>
                <a:gd name="connsiteX5" fmla="*/ 6320 w 443962"/>
                <a:gd name="connsiteY5" fmla="*/ 326228 h 396096"/>
                <a:gd name="connsiteX6" fmla="*/ 46611 w 443962"/>
                <a:gd name="connsiteY6" fmla="*/ 396097 h 396096"/>
                <a:gd name="connsiteX7" fmla="*/ 221981 w 443962"/>
                <a:gd name="connsiteY7" fmla="*/ 233070 h 396096"/>
                <a:gd name="connsiteX8" fmla="*/ 198692 w 443962"/>
                <a:gd name="connsiteY8" fmla="*/ 209781 h 396096"/>
                <a:gd name="connsiteX9" fmla="*/ 198692 w 443962"/>
                <a:gd name="connsiteY9" fmla="*/ 163201 h 396096"/>
                <a:gd name="connsiteX10" fmla="*/ 221981 w 443962"/>
                <a:gd name="connsiteY10" fmla="*/ 139912 h 396096"/>
                <a:gd name="connsiteX11" fmla="*/ 245271 w 443962"/>
                <a:gd name="connsiteY11" fmla="*/ 163201 h 396096"/>
                <a:gd name="connsiteX12" fmla="*/ 245271 w 443962"/>
                <a:gd name="connsiteY12" fmla="*/ 209781 h 396096"/>
                <a:gd name="connsiteX13" fmla="*/ 221981 w 443962"/>
                <a:gd name="connsiteY13" fmla="*/ 233070 h 396096"/>
                <a:gd name="connsiteX14" fmla="*/ 245271 w 443962"/>
                <a:gd name="connsiteY14" fmla="*/ 326228 h 396096"/>
                <a:gd name="connsiteX15" fmla="*/ 198692 w 443962"/>
                <a:gd name="connsiteY15" fmla="*/ 326228 h 396096"/>
                <a:gd name="connsiteX16" fmla="*/ 198692 w 443962"/>
                <a:gd name="connsiteY16" fmla="*/ 279649 h 396096"/>
                <a:gd name="connsiteX17" fmla="*/ 245271 w 443962"/>
                <a:gd name="connsiteY17" fmla="*/ 279649 h 396096"/>
                <a:gd name="connsiteX18" fmla="*/ 245271 w 443962"/>
                <a:gd name="connsiteY18" fmla="*/ 326228 h 3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962" h="396096">
                  <a:moveTo>
                    <a:pt x="46611" y="396097"/>
                  </a:moveTo>
                  <a:lnTo>
                    <a:pt x="397352" y="396097"/>
                  </a:lnTo>
                  <a:cubicBezTo>
                    <a:pt x="433217" y="396097"/>
                    <a:pt x="455575" y="357203"/>
                    <a:pt x="437642" y="326228"/>
                  </a:cubicBezTo>
                  <a:lnTo>
                    <a:pt x="262272" y="23231"/>
                  </a:lnTo>
                  <a:cubicBezTo>
                    <a:pt x="244339" y="-7744"/>
                    <a:pt x="199623" y="-7744"/>
                    <a:pt x="181690" y="23231"/>
                  </a:cubicBezTo>
                  <a:lnTo>
                    <a:pt x="6320" y="326228"/>
                  </a:lnTo>
                  <a:cubicBezTo>
                    <a:pt x="-11613" y="357203"/>
                    <a:pt x="10745" y="396097"/>
                    <a:pt x="46611" y="396097"/>
                  </a:cubicBezTo>
                  <a:close/>
                  <a:moveTo>
                    <a:pt x="221981" y="233070"/>
                  </a:moveTo>
                  <a:cubicBezTo>
                    <a:pt x="209172" y="233070"/>
                    <a:pt x="198692" y="222590"/>
                    <a:pt x="198692" y="209781"/>
                  </a:cubicBezTo>
                  <a:lnTo>
                    <a:pt x="198692" y="163201"/>
                  </a:lnTo>
                  <a:cubicBezTo>
                    <a:pt x="198692" y="150392"/>
                    <a:pt x="209172" y="139912"/>
                    <a:pt x="221981" y="139912"/>
                  </a:cubicBezTo>
                  <a:cubicBezTo>
                    <a:pt x="234791" y="139912"/>
                    <a:pt x="245271" y="150392"/>
                    <a:pt x="245271" y="163201"/>
                  </a:cubicBezTo>
                  <a:lnTo>
                    <a:pt x="245271" y="209781"/>
                  </a:lnTo>
                  <a:cubicBezTo>
                    <a:pt x="245271" y="222590"/>
                    <a:pt x="234791" y="233070"/>
                    <a:pt x="221981" y="233070"/>
                  </a:cubicBezTo>
                  <a:close/>
                  <a:moveTo>
                    <a:pt x="245271" y="326228"/>
                  </a:moveTo>
                  <a:lnTo>
                    <a:pt x="198692" y="326228"/>
                  </a:lnTo>
                  <a:lnTo>
                    <a:pt x="198692" y="279649"/>
                  </a:lnTo>
                  <a:lnTo>
                    <a:pt x="245271" y="279649"/>
                  </a:lnTo>
                  <a:lnTo>
                    <a:pt x="245271" y="326228"/>
                  </a:lnTo>
                  <a:close/>
                </a:path>
              </a:pathLst>
            </a:custGeom>
            <a:gradFill flip="none" rotWithShape="1">
              <a:gsLst>
                <a:gs pos="0">
                  <a:srgbClr val="00CCB7"/>
                </a:gs>
                <a:gs pos="48000">
                  <a:srgbClr val="00BBCA"/>
                </a:gs>
                <a:gs pos="100000">
                  <a:srgbClr val="00A8DF"/>
                </a:gs>
              </a:gsLst>
              <a:lin ang="2700000" scaled="1"/>
              <a:tileRect/>
            </a:gradFill>
            <a:ln w="23019" cap="flat">
              <a:noFill/>
              <a:prstDash val="solid"/>
              <a:miter/>
            </a:ln>
          </p:spPr>
          <p:txBody>
            <a:bodyPr rtlCol="0" anchor="ctr"/>
            <a:lstStyle/>
            <a:p>
              <a:endParaRPr lang="en-US" sz="1600" b="1" dirty="0">
                <a:solidFill>
                  <a:srgbClr val="091F2C"/>
                </a:solidFill>
              </a:endParaRPr>
            </a:p>
          </p:txBody>
        </p:sp>
      </p:grpSp>
      <p:grpSp>
        <p:nvGrpSpPr>
          <p:cNvPr id="11" name="Group 10">
            <a:extLst>
              <a:ext uri="{FF2B5EF4-FFF2-40B4-BE49-F238E27FC236}">
                <a16:creationId xmlns:a16="http://schemas.microsoft.com/office/drawing/2014/main" id="{DD5E336F-031E-4A3B-ACBB-B5FCE5EB5518}"/>
              </a:ext>
            </a:extLst>
          </p:cNvPr>
          <p:cNvGrpSpPr/>
          <p:nvPr/>
        </p:nvGrpSpPr>
        <p:grpSpPr>
          <a:xfrm>
            <a:off x="1412789" y="490105"/>
            <a:ext cx="8137266" cy="1299066"/>
            <a:chOff x="2151892" y="1332981"/>
            <a:chExt cx="4907815" cy="634603"/>
          </a:xfrm>
        </p:grpSpPr>
        <p:sp>
          <p:nvSpPr>
            <p:cNvPr id="12" name="Rectangle 11">
              <a:extLst>
                <a:ext uri="{FF2B5EF4-FFF2-40B4-BE49-F238E27FC236}">
                  <a16:creationId xmlns:a16="http://schemas.microsoft.com/office/drawing/2014/main" id="{B22C5CA3-1B81-42B5-8979-EB7D19D25457}"/>
                </a:ext>
              </a:extLst>
            </p:cNvPr>
            <p:cNvSpPr/>
            <p:nvPr/>
          </p:nvSpPr>
          <p:spPr>
            <a:xfrm>
              <a:off x="3105721" y="1539879"/>
              <a:ext cx="3953986" cy="274390"/>
            </a:xfrm>
            <a:prstGeom prst="rect">
              <a:avLst/>
            </a:prstGeom>
            <a:noFill/>
          </p:spPr>
          <p:txBody>
            <a:bodyPr wrap="square" lIns="68580" tIns="34290" rIns="68580" bIns="34290">
              <a:spAutoFit/>
            </a:bodyPr>
            <a:lstStyle/>
            <a:p>
              <a:r>
                <a:rPr lang="en-US" sz="3200" b="1" dirty="0">
                  <a:ln w="0">
                    <a:noFill/>
                  </a:ln>
                  <a:solidFill>
                    <a:srgbClr val="091F2C"/>
                  </a:solidFill>
                  <a:latin typeface="Depot New Rg" panose="020B0503000000020004" pitchFamily="34" charset="0"/>
                </a:rPr>
                <a:t>Uses your Oracle EBS authentication</a:t>
              </a:r>
            </a:p>
          </p:txBody>
        </p:sp>
        <p:pic>
          <p:nvPicPr>
            <p:cNvPr id="13" name="Graphic 12" descr="User with solid fill">
              <a:extLst>
                <a:ext uri="{FF2B5EF4-FFF2-40B4-BE49-F238E27FC236}">
                  <a16:creationId xmlns:a16="http://schemas.microsoft.com/office/drawing/2014/main" id="{21DD82DE-F403-44EC-A566-1BAFA42F2E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1892" y="1332981"/>
              <a:ext cx="726636" cy="634603"/>
            </a:xfrm>
            <a:prstGeom prst="rect">
              <a:avLst/>
            </a:prstGeom>
          </p:spPr>
        </p:pic>
      </p:grpSp>
      <p:grpSp>
        <p:nvGrpSpPr>
          <p:cNvPr id="14" name="Group 13">
            <a:extLst>
              <a:ext uri="{FF2B5EF4-FFF2-40B4-BE49-F238E27FC236}">
                <a16:creationId xmlns:a16="http://schemas.microsoft.com/office/drawing/2014/main" id="{D41B83E6-A5D1-46DA-85C2-1EC9BE427856}"/>
              </a:ext>
            </a:extLst>
          </p:cNvPr>
          <p:cNvGrpSpPr/>
          <p:nvPr/>
        </p:nvGrpSpPr>
        <p:grpSpPr>
          <a:xfrm>
            <a:off x="1591733" y="2097134"/>
            <a:ext cx="7958321" cy="1138359"/>
            <a:chOff x="2267430" y="2060313"/>
            <a:chExt cx="4799888" cy="556096"/>
          </a:xfrm>
        </p:grpSpPr>
        <p:sp>
          <p:nvSpPr>
            <p:cNvPr id="15" name="Rectangle 14">
              <a:extLst>
                <a:ext uri="{FF2B5EF4-FFF2-40B4-BE49-F238E27FC236}">
                  <a16:creationId xmlns:a16="http://schemas.microsoft.com/office/drawing/2014/main" id="{DAB4816A-0E8E-486C-BB89-64A32C7A8FB6}"/>
                </a:ext>
              </a:extLst>
            </p:cNvPr>
            <p:cNvSpPr/>
            <p:nvPr/>
          </p:nvSpPr>
          <p:spPr>
            <a:xfrm>
              <a:off x="3113332" y="2234283"/>
              <a:ext cx="3953986" cy="274390"/>
            </a:xfrm>
            <a:prstGeom prst="rect">
              <a:avLst/>
            </a:prstGeom>
            <a:noFill/>
          </p:spPr>
          <p:txBody>
            <a:bodyPr wrap="square" lIns="68580" tIns="34290" rIns="68580" bIns="34290">
              <a:spAutoFit/>
            </a:bodyPr>
            <a:lstStyle/>
            <a:p>
              <a:r>
                <a:rPr lang="en-US" sz="3200" b="1" dirty="0">
                  <a:ln w="0">
                    <a:noFill/>
                  </a:ln>
                  <a:solidFill>
                    <a:srgbClr val="091F2C"/>
                  </a:solidFill>
                  <a:latin typeface="Depot New Rg" panose="020B0503000000020004" pitchFamily="34" charset="0"/>
                </a:rPr>
                <a:t>Supports single-sign-on</a:t>
              </a:r>
            </a:p>
          </p:txBody>
        </p:sp>
        <p:pic>
          <p:nvPicPr>
            <p:cNvPr id="16" name="Graphic 15" descr="Key with solid fill">
              <a:extLst>
                <a:ext uri="{FF2B5EF4-FFF2-40B4-BE49-F238E27FC236}">
                  <a16:creationId xmlns:a16="http://schemas.microsoft.com/office/drawing/2014/main" id="{7AF6FABA-1792-4E6B-8B74-D3AEDCC1B5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7430" y="2060313"/>
              <a:ext cx="626395" cy="556096"/>
            </a:xfrm>
            <a:prstGeom prst="rect">
              <a:avLst/>
            </a:prstGeom>
          </p:spPr>
        </p:pic>
      </p:grpSp>
      <p:grpSp>
        <p:nvGrpSpPr>
          <p:cNvPr id="17" name="Group 16">
            <a:extLst>
              <a:ext uri="{FF2B5EF4-FFF2-40B4-BE49-F238E27FC236}">
                <a16:creationId xmlns:a16="http://schemas.microsoft.com/office/drawing/2014/main" id="{1DB69292-7CA0-4259-B4FD-192D7104E9C6}"/>
              </a:ext>
            </a:extLst>
          </p:cNvPr>
          <p:cNvGrpSpPr/>
          <p:nvPr/>
        </p:nvGrpSpPr>
        <p:grpSpPr>
          <a:xfrm>
            <a:off x="1300888" y="4812998"/>
            <a:ext cx="8249166" cy="1386352"/>
            <a:chOff x="2084401" y="3168244"/>
            <a:chExt cx="4975305" cy="677243"/>
          </a:xfrm>
        </p:grpSpPr>
        <p:sp>
          <p:nvSpPr>
            <p:cNvPr id="18" name="Google Shape;191;p33">
              <a:extLst>
                <a:ext uri="{FF2B5EF4-FFF2-40B4-BE49-F238E27FC236}">
                  <a16:creationId xmlns:a16="http://schemas.microsoft.com/office/drawing/2014/main" id="{0A0ADEE1-1471-497B-8784-EEC6EF340897}"/>
                </a:ext>
              </a:extLst>
            </p:cNvPr>
            <p:cNvSpPr txBox="1">
              <a:spLocks/>
            </p:cNvSpPr>
            <p:nvPr/>
          </p:nvSpPr>
          <p:spPr>
            <a:xfrm>
              <a:off x="3105720" y="3309732"/>
              <a:ext cx="3953986" cy="3942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47BB"/>
                </a:buClr>
                <a:buSzPts val="2800"/>
                <a:buFont typeface="Arial"/>
                <a:buNone/>
                <a:defRPr sz="2800" b="1" i="0" u="none" strike="noStrike" cap="none">
                  <a:solidFill>
                    <a:srgbClr val="0047BB"/>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dirty="0">
                  <a:solidFill>
                    <a:srgbClr val="091F2C"/>
                  </a:solidFill>
                  <a:latin typeface="Depot New Rg" panose="020B0503000000020004" pitchFamily="34" charset="0"/>
                </a:rPr>
                <a:t>Digitally signed if required</a:t>
              </a:r>
            </a:p>
          </p:txBody>
        </p:sp>
        <p:pic>
          <p:nvPicPr>
            <p:cNvPr id="19" name="Graphic 18" descr="Contract with solid fill">
              <a:extLst>
                <a:ext uri="{FF2B5EF4-FFF2-40B4-BE49-F238E27FC236}">
                  <a16:creationId xmlns:a16="http://schemas.microsoft.com/office/drawing/2014/main" id="{1A73D63C-6EA8-4346-BA9B-B695CC4E65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84401" y="3168244"/>
              <a:ext cx="857012" cy="677243"/>
            </a:xfrm>
            <a:prstGeom prst="rect">
              <a:avLst/>
            </a:prstGeom>
          </p:spPr>
        </p:pic>
      </p:grpSp>
    </p:spTree>
    <p:extLst>
      <p:ext uri="{BB962C8B-B14F-4D97-AF65-F5344CB8AC3E}">
        <p14:creationId xmlns:p14="http://schemas.microsoft.com/office/powerpoint/2010/main" val="406681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49;p27">
            <a:extLst>
              <a:ext uri="{FF2B5EF4-FFF2-40B4-BE49-F238E27FC236}">
                <a16:creationId xmlns:a16="http://schemas.microsoft.com/office/drawing/2014/main" id="{1F1DB84D-EE79-47D6-851F-1CAD7EFB92EE}"/>
              </a:ext>
            </a:extLst>
          </p:cNvPr>
          <p:cNvPicPr preferRelativeResize="0"/>
          <p:nvPr/>
        </p:nvPicPr>
        <p:blipFill rotWithShape="1">
          <a:blip r:embed="rId2">
            <a:alphaModFix/>
            <a:extLst>
              <a:ext uri="{BEBA8EAE-BF5A-486C-A8C5-ECC9F3942E4B}">
                <a14:imgProps xmlns:a14="http://schemas.microsoft.com/office/drawing/2010/main">
                  <a14:imgLayer r:embed="rId3">
                    <a14:imgEffect>
                      <a14:backgroundRemoval t="1329" b="99668" l="840" r="99265">
                        <a14:foregroundMark x1="4727" y1="9302" x2="79517" y2="10797"/>
                        <a14:foregroundMark x1="1471" y1="13787" x2="1576" y2="93688"/>
                        <a14:foregroundMark x1="98634" y1="98505" x2="3676" y2="97674"/>
                        <a14:foregroundMark x1="3676" y1="97674" x2="1786" y2="94020"/>
                        <a14:foregroundMark x1="2101" y1="93688" x2="2101" y2="93688"/>
                        <a14:foregroundMark x1="2101" y1="94186" x2="2101" y2="94186"/>
                        <a14:backgroundMark x1="3466" y1="98173" x2="105" y2="89369"/>
                      </a14:backgroundRemoval>
                    </a14:imgEffect>
                  </a14:imgLayer>
                </a14:imgProps>
              </a:ext>
            </a:extLst>
          </a:blip>
          <a:srcRect l="1945" t="-1" r="1106" b="1256"/>
          <a:stretch/>
        </p:blipFill>
        <p:spPr>
          <a:xfrm>
            <a:off x="685800" y="39088"/>
            <a:ext cx="9677400" cy="6463312"/>
          </a:xfrm>
          <a:prstGeom prst="rect">
            <a:avLst/>
          </a:prstGeom>
          <a:noFill/>
          <a:ln>
            <a:noFill/>
          </a:ln>
        </p:spPr>
      </p:pic>
    </p:spTree>
    <p:extLst>
      <p:ext uri="{BB962C8B-B14F-4D97-AF65-F5344CB8AC3E}">
        <p14:creationId xmlns:p14="http://schemas.microsoft.com/office/powerpoint/2010/main" val="440125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DD24-5755-4AA6-9DA1-71891476904B}"/>
              </a:ext>
            </a:extLst>
          </p:cNvPr>
          <p:cNvSpPr>
            <a:spLocks noGrp="1"/>
          </p:cNvSpPr>
          <p:nvPr>
            <p:ph type="ctrTitle"/>
          </p:nvPr>
        </p:nvSpPr>
        <p:spPr>
          <a:xfrm>
            <a:off x="1059705" y="4047900"/>
            <a:ext cx="8985995" cy="1237801"/>
          </a:xfrm>
        </p:spPr>
        <p:txBody>
          <a:bodyPr/>
          <a:lstStyle/>
          <a:p>
            <a:r>
              <a:rPr lang="en-US" sz="3200" dirty="0"/>
              <a:t>Carlos Urtubia</a:t>
            </a:r>
            <a:br>
              <a:rPr lang="en-US" sz="3200" dirty="0"/>
            </a:br>
            <a:r>
              <a:rPr lang="en-US" sz="3200" dirty="0">
                <a:hlinkClick r:id="rId2">
                  <a:extLst>
                    <a:ext uri="{A12FA001-AC4F-418D-AE19-62706E023703}">
                      <ahyp:hlinkClr xmlns:ahyp="http://schemas.microsoft.com/office/drawing/2018/hyperlinkcolor" val="tx"/>
                    </a:ext>
                  </a:extLst>
                </a:hlinkClick>
              </a:rPr>
              <a:t>Carlos.Urtubia@more4apps.com</a:t>
            </a:r>
            <a:br>
              <a:rPr lang="en-US" sz="3200" dirty="0"/>
            </a:br>
            <a:br>
              <a:rPr lang="en-US" sz="3200" dirty="0"/>
            </a:br>
            <a:br>
              <a:rPr lang="en-US" sz="3200" dirty="0"/>
            </a:br>
            <a:br>
              <a:rPr lang="en-US" sz="3200" dirty="0"/>
            </a:br>
            <a:r>
              <a:rPr lang="en-US" sz="2800" dirty="0">
                <a:hlinkClick r:id="rId3">
                  <a:extLst>
                    <a:ext uri="{A12FA001-AC4F-418D-AE19-62706E023703}">
                      <ahyp:hlinkClr xmlns:ahyp="http://schemas.microsoft.com/office/drawing/2018/hyperlinkcolor" val="tx"/>
                    </a:ext>
                  </a:extLst>
                </a:hlinkClick>
              </a:rPr>
              <a:t>http://more4apps.com</a:t>
            </a:r>
            <a:br>
              <a:rPr lang="en-US" sz="2800" dirty="0"/>
            </a:br>
            <a:r>
              <a:rPr lang="en-US" sz="2800" dirty="0"/>
              <a:t>Twitter @more4apps</a:t>
            </a:r>
            <a:br>
              <a:rPr lang="en-US" sz="2800" dirty="0"/>
            </a:br>
            <a:r>
              <a:rPr lang="en-US" sz="2800" dirty="0"/>
              <a:t>YouTube</a:t>
            </a:r>
            <a:br>
              <a:rPr lang="en-US" sz="2800" dirty="0"/>
            </a:br>
            <a:r>
              <a:rPr lang="en-US" sz="2800" dirty="0"/>
              <a:t>LinkedIn</a:t>
            </a:r>
            <a:br>
              <a:rPr lang="en-US" sz="3200" dirty="0"/>
            </a:br>
            <a:br>
              <a:rPr lang="en-US" sz="3200" dirty="0"/>
            </a:br>
            <a:endParaRPr lang="en-US" sz="3200" dirty="0"/>
          </a:p>
        </p:txBody>
      </p:sp>
      <p:pic>
        <p:nvPicPr>
          <p:cNvPr id="3" name="Picture 2" descr="Logo&#10;&#10;Description automatically generated">
            <a:extLst>
              <a:ext uri="{FF2B5EF4-FFF2-40B4-BE49-F238E27FC236}">
                <a16:creationId xmlns:a16="http://schemas.microsoft.com/office/drawing/2014/main" id="{3A4327CA-2DA7-4550-880F-F6ED6D111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988" y="5191690"/>
            <a:ext cx="5369012" cy="1666310"/>
          </a:xfrm>
          <a:prstGeom prst="rect">
            <a:avLst/>
          </a:prstGeom>
        </p:spPr>
      </p:pic>
    </p:spTree>
    <p:extLst>
      <p:ext uri="{BB962C8B-B14F-4D97-AF65-F5344CB8AC3E}">
        <p14:creationId xmlns:p14="http://schemas.microsoft.com/office/powerpoint/2010/main" val="90552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E0471-3869-4BEA-88B8-777224E3DC0B}"/>
              </a:ext>
            </a:extLst>
          </p:cNvPr>
          <p:cNvSpPr/>
          <p:nvPr/>
        </p:nvSpPr>
        <p:spPr>
          <a:xfrm>
            <a:off x="5636795" y="984903"/>
            <a:ext cx="626816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US" sz="2000" kern="1200" dirty="0">
              <a:solidFill>
                <a:prstClr val="white"/>
              </a:solidFill>
              <a:latin typeface="Arial" panose="020B0604020202020204" pitchFamily="34" charset="0"/>
              <a:cs typeface="Arial" panose="020B0604020202020204" pitchFamily="34" charset="0"/>
            </a:endParaRPr>
          </a:p>
        </p:txBody>
      </p:sp>
      <p:sp>
        <p:nvSpPr>
          <p:cNvPr id="5" name="Google Shape;122;p22">
            <a:extLst>
              <a:ext uri="{FF2B5EF4-FFF2-40B4-BE49-F238E27FC236}">
                <a16:creationId xmlns:a16="http://schemas.microsoft.com/office/drawing/2014/main" id="{43340DDA-A9C4-4866-AF6D-694996851906}"/>
              </a:ext>
            </a:extLst>
          </p:cNvPr>
          <p:cNvSpPr txBox="1"/>
          <p:nvPr/>
        </p:nvSpPr>
        <p:spPr>
          <a:xfrm>
            <a:off x="6443749" y="1250972"/>
            <a:ext cx="5022344" cy="481903"/>
          </a:xfrm>
          <a:prstGeom prst="rect">
            <a:avLst/>
          </a:prstGeom>
          <a:noFill/>
          <a:ln>
            <a:noFill/>
          </a:ln>
        </p:spPr>
        <p:txBody>
          <a:bodyPr spcFirstLastPara="1" wrap="square" lIns="91425" tIns="91425" rIns="91425" bIns="91425" anchor="t" anchorCtr="0">
            <a:noAutofit/>
          </a:bodyPr>
          <a:lstStyle/>
          <a:p>
            <a:pPr marL="0" marR="0" lvl="0" indent="0" rtl="0">
              <a:spcBef>
                <a:spcPts val="0"/>
              </a:spcBef>
              <a:spcAft>
                <a:spcPts val="0"/>
              </a:spcAft>
              <a:buClr>
                <a:srgbClr val="0047BB"/>
              </a:buClr>
              <a:buSzPts val="2800"/>
              <a:buFont typeface="Arial"/>
              <a:buNone/>
            </a:pPr>
            <a:r>
              <a:rPr lang="en-US" sz="2800" b="1" i="0" u="none" strike="noStrike" cap="none" dirty="0">
                <a:solidFill>
                  <a:srgbClr val="091F2C"/>
                </a:solidFill>
                <a:latin typeface="Arial" panose="020B0604020202020204" pitchFamily="34" charset="0"/>
                <a:cs typeface="Arial" panose="020B0604020202020204" pitchFamily="34" charset="0"/>
                <a:sym typeface="Arial"/>
              </a:rPr>
              <a:t>ERP Systems </a:t>
            </a:r>
            <a:r>
              <a:rPr lang="en-US" sz="2800" b="1" dirty="0">
                <a:solidFill>
                  <a:srgbClr val="091F2C"/>
                </a:solidFill>
                <a:latin typeface="Arial" panose="020B0604020202020204" pitchFamily="34" charset="0"/>
                <a:cs typeface="Arial" panose="020B0604020202020204" pitchFamily="34" charset="0"/>
              </a:rPr>
              <a:t>R</a:t>
            </a:r>
            <a:r>
              <a:rPr lang="en-US" sz="2800" b="1" i="0" u="none" strike="noStrike" cap="none" dirty="0">
                <a:solidFill>
                  <a:srgbClr val="091F2C"/>
                </a:solidFill>
                <a:latin typeface="Arial" panose="020B0604020202020204" pitchFamily="34" charset="0"/>
                <a:cs typeface="Arial" panose="020B0604020202020204" pitchFamily="34" charset="0"/>
                <a:sym typeface="Arial"/>
              </a:rPr>
              <a:t>ely on </a:t>
            </a:r>
            <a:r>
              <a:rPr lang="en-US" sz="2800" b="1" i="1" dirty="0">
                <a:solidFill>
                  <a:srgbClr val="091F2C"/>
                </a:solidFill>
                <a:latin typeface="Arial" panose="020B0604020202020204" pitchFamily="34" charset="0"/>
                <a:cs typeface="Arial" panose="020B0604020202020204" pitchFamily="34" charset="0"/>
              </a:rPr>
              <a:t>C</a:t>
            </a:r>
            <a:r>
              <a:rPr lang="en-US" sz="2800" b="1" i="1" u="none" strike="noStrike" cap="none" dirty="0">
                <a:solidFill>
                  <a:srgbClr val="091F2C"/>
                </a:solidFill>
                <a:latin typeface="Arial" panose="020B0604020202020204" pitchFamily="34" charset="0"/>
                <a:cs typeface="Arial" panose="020B0604020202020204" pitchFamily="34" charset="0"/>
                <a:sym typeface="Arial"/>
              </a:rPr>
              <a:t>lean</a:t>
            </a:r>
            <a:r>
              <a:rPr lang="en-US" sz="2800" b="1" i="0" u="none" strike="noStrike" cap="none" dirty="0">
                <a:solidFill>
                  <a:srgbClr val="091F2C"/>
                </a:solidFill>
                <a:latin typeface="Arial" panose="020B0604020202020204" pitchFamily="34" charset="0"/>
                <a:cs typeface="Arial" panose="020B0604020202020204" pitchFamily="34" charset="0"/>
                <a:sym typeface="Arial"/>
              </a:rPr>
              <a:t> </a:t>
            </a:r>
            <a:r>
              <a:rPr lang="en-US" sz="2800" b="1" dirty="0">
                <a:solidFill>
                  <a:srgbClr val="091F2C"/>
                </a:solidFill>
                <a:latin typeface="Arial" panose="020B0604020202020204" pitchFamily="34" charset="0"/>
                <a:cs typeface="Arial" panose="020B0604020202020204" pitchFamily="34" charset="0"/>
              </a:rPr>
              <a:t>D</a:t>
            </a:r>
            <a:r>
              <a:rPr lang="en-US" sz="2800" b="1" i="0" u="none" strike="noStrike" cap="none" dirty="0">
                <a:solidFill>
                  <a:srgbClr val="091F2C"/>
                </a:solidFill>
                <a:latin typeface="Arial" panose="020B0604020202020204" pitchFamily="34" charset="0"/>
                <a:cs typeface="Arial" panose="020B0604020202020204" pitchFamily="34" charset="0"/>
                <a:sym typeface="Arial"/>
              </a:rPr>
              <a:t>ata</a:t>
            </a:r>
            <a:endParaRPr sz="2800" b="1" i="0" u="none" strike="noStrike" cap="none" dirty="0">
              <a:solidFill>
                <a:srgbClr val="091F2C"/>
              </a:solidFill>
              <a:latin typeface="Arial" panose="020B0604020202020204" pitchFamily="34" charset="0"/>
              <a:cs typeface="Arial" panose="020B0604020202020204" pitchFamily="34" charset="0"/>
              <a:sym typeface="Arial"/>
            </a:endParaRPr>
          </a:p>
        </p:txBody>
      </p:sp>
      <p:sp>
        <p:nvSpPr>
          <p:cNvPr id="6" name="Google Shape;123;p22">
            <a:extLst>
              <a:ext uri="{FF2B5EF4-FFF2-40B4-BE49-F238E27FC236}">
                <a16:creationId xmlns:a16="http://schemas.microsoft.com/office/drawing/2014/main" id="{91E6AD45-3B92-4881-93B8-FFC1F61BE27A}"/>
              </a:ext>
            </a:extLst>
          </p:cNvPr>
          <p:cNvSpPr txBox="1"/>
          <p:nvPr/>
        </p:nvSpPr>
        <p:spPr>
          <a:xfrm>
            <a:off x="6443749" y="2500774"/>
            <a:ext cx="5022344" cy="769740"/>
          </a:xfrm>
          <a:prstGeom prst="rect">
            <a:avLst/>
          </a:prstGeom>
          <a:noFill/>
          <a:ln>
            <a:noFill/>
          </a:ln>
        </p:spPr>
        <p:txBody>
          <a:bodyPr spcFirstLastPara="1" wrap="square" lIns="91425" tIns="91425" rIns="91425" bIns="91425" anchor="t" anchorCtr="0">
            <a:noAutofit/>
          </a:bodyPr>
          <a:lstStyle/>
          <a:p>
            <a:pPr marL="0" marR="0" lvl="0" indent="0" rtl="0">
              <a:spcBef>
                <a:spcPts val="0"/>
              </a:spcBef>
              <a:spcAft>
                <a:spcPts val="0"/>
              </a:spcAft>
              <a:buClr>
                <a:srgbClr val="0047BB"/>
              </a:buClr>
              <a:buSzPts val="2800"/>
              <a:buFont typeface="Arial"/>
              <a:buNone/>
            </a:pPr>
            <a:r>
              <a:rPr lang="en-US" sz="2800" b="1" i="0" u="none" strike="noStrike" cap="none" dirty="0">
                <a:solidFill>
                  <a:srgbClr val="091F2C"/>
                </a:solidFill>
                <a:latin typeface="Arial" panose="020B0604020202020204" pitchFamily="34" charset="0"/>
                <a:cs typeface="Arial" panose="020B0604020202020204" pitchFamily="34" charset="0"/>
                <a:sym typeface="Arial"/>
              </a:rPr>
              <a:t>Slow </a:t>
            </a:r>
            <a:r>
              <a:rPr lang="en-US" sz="2800" b="1" dirty="0">
                <a:solidFill>
                  <a:srgbClr val="091F2C"/>
                </a:solidFill>
                <a:latin typeface="Arial" panose="020B0604020202020204" pitchFamily="34" charset="0"/>
                <a:cs typeface="Arial" panose="020B0604020202020204" pitchFamily="34" charset="0"/>
              </a:rPr>
              <a:t>P</a:t>
            </a:r>
            <a:r>
              <a:rPr lang="en-US" sz="2800" b="1" i="0" u="none" strike="noStrike" cap="none" dirty="0">
                <a:solidFill>
                  <a:srgbClr val="091F2C"/>
                </a:solidFill>
                <a:latin typeface="Arial" panose="020B0604020202020204" pitchFamily="34" charset="0"/>
                <a:cs typeface="Arial" panose="020B0604020202020204" pitchFamily="34" charset="0"/>
                <a:sym typeface="Arial"/>
              </a:rPr>
              <a:t>rocessing of that </a:t>
            </a:r>
            <a:r>
              <a:rPr lang="en-US" sz="2800" b="1" dirty="0">
                <a:solidFill>
                  <a:srgbClr val="091F2C"/>
                </a:solidFill>
                <a:latin typeface="Arial" panose="020B0604020202020204" pitchFamily="34" charset="0"/>
                <a:cs typeface="Arial" panose="020B0604020202020204" pitchFamily="34" charset="0"/>
              </a:rPr>
              <a:t>D</a:t>
            </a:r>
            <a:r>
              <a:rPr lang="en-US" sz="2800" b="1" i="0" u="none" strike="noStrike" cap="none" dirty="0">
                <a:solidFill>
                  <a:srgbClr val="091F2C"/>
                </a:solidFill>
                <a:latin typeface="Arial" panose="020B0604020202020204" pitchFamily="34" charset="0"/>
                <a:cs typeface="Arial" panose="020B0604020202020204" pitchFamily="34" charset="0"/>
                <a:sym typeface="Arial"/>
              </a:rPr>
              <a:t>ata </a:t>
            </a:r>
            <a:r>
              <a:rPr lang="en-US" sz="2800" b="1" dirty="0">
                <a:solidFill>
                  <a:srgbClr val="091F2C"/>
                </a:solidFill>
                <a:latin typeface="Arial" panose="020B0604020202020204" pitchFamily="34" charset="0"/>
                <a:cs typeface="Arial" panose="020B0604020202020204" pitchFamily="34" charset="0"/>
              </a:rPr>
              <a:t>L</a:t>
            </a:r>
            <a:r>
              <a:rPr lang="en-US" sz="2800" b="1" i="0" u="none" strike="noStrike" cap="none" dirty="0">
                <a:solidFill>
                  <a:srgbClr val="091F2C"/>
                </a:solidFill>
                <a:latin typeface="Arial" panose="020B0604020202020204" pitchFamily="34" charset="0"/>
                <a:cs typeface="Arial" panose="020B0604020202020204" pitchFamily="34" charset="0"/>
                <a:sym typeface="Arial"/>
              </a:rPr>
              <a:t>eads to </a:t>
            </a:r>
            <a:r>
              <a:rPr lang="en-US" sz="2800" b="1" dirty="0">
                <a:solidFill>
                  <a:srgbClr val="091F2C"/>
                </a:solidFill>
                <a:latin typeface="Arial" panose="020B0604020202020204" pitchFamily="34" charset="0"/>
                <a:cs typeface="Arial" panose="020B0604020202020204" pitchFamily="34" charset="0"/>
              </a:rPr>
              <a:t>B</a:t>
            </a:r>
            <a:r>
              <a:rPr lang="en-US" sz="2800" b="1" i="0" u="none" strike="noStrike" cap="none" dirty="0">
                <a:solidFill>
                  <a:srgbClr val="091F2C"/>
                </a:solidFill>
                <a:latin typeface="Arial" panose="020B0604020202020204" pitchFamily="34" charset="0"/>
                <a:cs typeface="Arial" panose="020B0604020202020204" pitchFamily="34" charset="0"/>
                <a:sym typeface="Arial"/>
              </a:rPr>
              <a:t>ottlenecks</a:t>
            </a:r>
            <a:endParaRPr sz="2800" b="1" i="0" u="none" strike="noStrike" cap="none" dirty="0">
              <a:solidFill>
                <a:srgbClr val="091F2C"/>
              </a:solidFill>
              <a:latin typeface="Arial" panose="020B0604020202020204" pitchFamily="34" charset="0"/>
              <a:cs typeface="Arial" panose="020B0604020202020204" pitchFamily="34" charset="0"/>
              <a:sym typeface="Arial"/>
            </a:endParaRPr>
          </a:p>
        </p:txBody>
      </p:sp>
      <p:sp>
        <p:nvSpPr>
          <p:cNvPr id="7" name="Google Shape;124;p22">
            <a:extLst>
              <a:ext uri="{FF2B5EF4-FFF2-40B4-BE49-F238E27FC236}">
                <a16:creationId xmlns:a16="http://schemas.microsoft.com/office/drawing/2014/main" id="{BAA8260E-A733-42C9-A077-B4DD2877FD1C}"/>
              </a:ext>
            </a:extLst>
          </p:cNvPr>
          <p:cNvSpPr txBox="1"/>
          <p:nvPr/>
        </p:nvSpPr>
        <p:spPr>
          <a:xfrm>
            <a:off x="6443749" y="4165650"/>
            <a:ext cx="5264465" cy="1441378"/>
          </a:xfrm>
          <a:prstGeom prst="rect">
            <a:avLst/>
          </a:prstGeom>
          <a:noFill/>
          <a:ln>
            <a:noFill/>
          </a:ln>
        </p:spPr>
        <p:txBody>
          <a:bodyPr spcFirstLastPara="1" wrap="square" lIns="0" tIns="0" rIns="0" bIns="0" anchor="t" anchorCtr="0">
            <a:noAutofit/>
          </a:bodyPr>
          <a:lstStyle/>
          <a:p>
            <a:pPr marL="120650">
              <a:buClr>
                <a:srgbClr val="02DFC8"/>
              </a:buClr>
              <a:buSzPts val="1700"/>
            </a:pPr>
            <a:r>
              <a:rPr lang="en-US" sz="3000" b="1" i="0" u="none" strike="noStrike" cap="none" dirty="0">
                <a:gradFill>
                  <a:gsLst>
                    <a:gs pos="0">
                      <a:srgbClr val="00CFB4"/>
                    </a:gs>
                    <a:gs pos="100000">
                      <a:srgbClr val="00A6E2"/>
                    </a:gs>
                  </a:gsLst>
                  <a:lin ang="0" scaled="1"/>
                </a:gradFill>
                <a:latin typeface="Arial" panose="020B0604020202020204" pitchFamily="34" charset="0"/>
                <a:cs typeface="Arial" panose="020B0604020202020204" pitchFamily="34" charset="0"/>
                <a:sym typeface="Arial"/>
              </a:rPr>
              <a:t>Reduced </a:t>
            </a:r>
            <a:r>
              <a:rPr lang="en-US" sz="3000" b="1" dirty="0">
                <a:gradFill>
                  <a:gsLst>
                    <a:gs pos="0">
                      <a:srgbClr val="00CFB4"/>
                    </a:gs>
                    <a:gs pos="100000">
                      <a:srgbClr val="00A6E2"/>
                    </a:gs>
                  </a:gsLst>
                  <a:lin ang="0" scaled="1"/>
                </a:gradFill>
                <a:latin typeface="Arial" panose="020B0604020202020204" pitchFamily="34" charset="0"/>
                <a:cs typeface="Arial" panose="020B0604020202020204" pitchFamily="34" charset="0"/>
              </a:rPr>
              <a:t>B</a:t>
            </a:r>
            <a:r>
              <a:rPr lang="en-US" sz="3000" b="1" i="0" u="none" strike="noStrike" cap="none" dirty="0">
                <a:gradFill>
                  <a:gsLst>
                    <a:gs pos="0">
                      <a:srgbClr val="00CFB4"/>
                    </a:gs>
                    <a:gs pos="100000">
                      <a:srgbClr val="00A6E2"/>
                    </a:gs>
                  </a:gsLst>
                  <a:lin ang="0" scaled="1"/>
                </a:gradFill>
                <a:latin typeface="Arial" panose="020B0604020202020204" pitchFamily="34" charset="0"/>
                <a:cs typeface="Arial" panose="020B0604020202020204" pitchFamily="34" charset="0"/>
                <a:sym typeface="Arial"/>
              </a:rPr>
              <a:t>usiness </a:t>
            </a:r>
            <a:r>
              <a:rPr lang="en-US" sz="3000" b="1" dirty="0">
                <a:gradFill>
                  <a:gsLst>
                    <a:gs pos="0">
                      <a:srgbClr val="00CFB4"/>
                    </a:gs>
                    <a:gs pos="100000">
                      <a:srgbClr val="00A6E2"/>
                    </a:gs>
                  </a:gsLst>
                  <a:lin ang="0" scaled="1"/>
                </a:gradFill>
                <a:latin typeface="Arial" panose="020B0604020202020204" pitchFamily="34" charset="0"/>
                <a:cs typeface="Arial" panose="020B0604020202020204" pitchFamily="34" charset="0"/>
              </a:rPr>
              <a:t>O</a:t>
            </a:r>
            <a:r>
              <a:rPr lang="en-US" sz="3000" b="1" i="0" u="none" strike="noStrike" cap="none" dirty="0">
                <a:gradFill>
                  <a:gsLst>
                    <a:gs pos="0">
                      <a:srgbClr val="00CFB4"/>
                    </a:gs>
                    <a:gs pos="100000">
                      <a:srgbClr val="00A6E2"/>
                    </a:gs>
                  </a:gsLst>
                  <a:lin ang="0" scaled="1"/>
                </a:gradFill>
                <a:latin typeface="Arial" panose="020B0604020202020204" pitchFamily="34" charset="0"/>
                <a:cs typeface="Arial" panose="020B0604020202020204" pitchFamily="34" charset="0"/>
                <a:sym typeface="Arial"/>
              </a:rPr>
              <a:t>versight </a:t>
            </a:r>
            <a:r>
              <a:rPr lang="en-US" sz="3000" b="1" dirty="0">
                <a:gradFill>
                  <a:gsLst>
                    <a:gs pos="0">
                      <a:srgbClr val="00CFB4">
                        <a:lumMod val="95000"/>
                        <a:lumOff val="5000"/>
                      </a:srgbClr>
                    </a:gs>
                    <a:gs pos="100000">
                      <a:srgbClr val="00A6E2"/>
                    </a:gs>
                  </a:gsLst>
                  <a:lin ang="0" scaled="1"/>
                </a:gradFill>
                <a:latin typeface="Arial" panose="020B0604020202020204" pitchFamily="34" charset="0"/>
                <a:cs typeface="Arial" panose="020B0604020202020204" pitchFamily="34" charset="0"/>
              </a:rPr>
              <a:t>a</a:t>
            </a:r>
            <a:r>
              <a:rPr lang="en-US" sz="3000" b="1" dirty="0">
                <a:gradFill>
                  <a:gsLst>
                    <a:gs pos="0">
                      <a:srgbClr val="00CFB4"/>
                    </a:gs>
                    <a:gs pos="100000">
                      <a:srgbClr val="00A6E2"/>
                    </a:gs>
                  </a:gsLst>
                  <a:lin ang="0" scaled="1"/>
                </a:gradFill>
                <a:latin typeface="Arial" panose="020B0604020202020204" pitchFamily="34" charset="0"/>
                <a:cs typeface="Arial" panose="020B0604020202020204" pitchFamily="34" charset="0"/>
              </a:rPr>
              <a:t>nd Slower Gathering of Revenue</a:t>
            </a:r>
            <a:endParaRPr sz="3000" b="1" dirty="0">
              <a:gradFill>
                <a:gsLst>
                  <a:gs pos="0">
                    <a:srgbClr val="00CFB4"/>
                  </a:gs>
                  <a:gs pos="100000">
                    <a:srgbClr val="00A6E2"/>
                  </a:gs>
                </a:gsLst>
                <a:lin ang="0" scaled="1"/>
              </a:gra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D81FBE3F-C921-427E-A859-1D44060C6596}"/>
              </a:ext>
            </a:extLst>
          </p:cNvPr>
          <p:cNvCxnSpPr>
            <a:cxnSpLocks/>
            <a:stCxn id="11" idx="4"/>
            <a:endCxn id="12" idx="0"/>
          </p:cNvCxnSpPr>
          <p:nvPr/>
        </p:nvCxnSpPr>
        <p:spPr>
          <a:xfrm>
            <a:off x="6208172" y="3083006"/>
            <a:ext cx="11085" cy="1621781"/>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5805EFF-D0DD-4C8F-94F9-DD85B6464CF1}"/>
              </a:ext>
            </a:extLst>
          </p:cNvPr>
          <p:cNvSpPr/>
          <p:nvPr/>
        </p:nvSpPr>
        <p:spPr>
          <a:xfrm>
            <a:off x="6137514" y="2941690"/>
            <a:ext cx="141316" cy="141316"/>
          </a:xfrm>
          <a:prstGeom prst="ellipse">
            <a:avLst/>
          </a:prstGeom>
          <a:solidFill>
            <a:srgbClr val="091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E9C9636F-EB45-41B2-9C95-94329E134192}"/>
              </a:ext>
            </a:extLst>
          </p:cNvPr>
          <p:cNvSpPr/>
          <p:nvPr/>
        </p:nvSpPr>
        <p:spPr>
          <a:xfrm>
            <a:off x="6148599" y="4704787"/>
            <a:ext cx="141316" cy="141316"/>
          </a:xfrm>
          <a:prstGeom prst="ellipse">
            <a:avLst/>
          </a:prstGeom>
          <a:gradFill>
            <a:gsLst>
              <a:gs pos="0">
                <a:srgbClr val="00CFB4"/>
              </a:gs>
              <a:gs pos="100000">
                <a:srgbClr val="00A6E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581DBD09-3E77-4FAA-AA01-E948CB9D3BF0}"/>
              </a:ext>
            </a:extLst>
          </p:cNvPr>
          <p:cNvSpPr/>
          <p:nvPr/>
        </p:nvSpPr>
        <p:spPr>
          <a:xfrm>
            <a:off x="6137514" y="1634785"/>
            <a:ext cx="172608" cy="141316"/>
          </a:xfrm>
          <a:prstGeom prst="ellipse">
            <a:avLst/>
          </a:prstGeom>
          <a:solidFill>
            <a:srgbClr val="091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896084F-C840-4C6C-AD4D-0CE958261CA8}"/>
              </a:ext>
            </a:extLst>
          </p:cNvPr>
          <p:cNvSpPr/>
          <p:nvPr/>
        </p:nvSpPr>
        <p:spPr>
          <a:xfrm>
            <a:off x="389959" y="1827123"/>
            <a:ext cx="4080442" cy="1300356"/>
          </a:xfrm>
          <a:prstGeom prst="rect">
            <a:avLst/>
          </a:prstGeom>
          <a:noFill/>
        </p:spPr>
        <p:txBody>
          <a:bodyPr wrap="square" lIns="68580" tIns="34290" rIns="68580" bIns="34290">
            <a:spAutoFit/>
          </a:bodyPr>
          <a:lstStyle/>
          <a:p>
            <a:pPr algn="ctr" defTabSz="685800">
              <a:buClrTx/>
            </a:pPr>
            <a:r>
              <a:rPr lang="en-US" sz="4000" b="1" kern="1200" dirty="0">
                <a:ln w="0">
                  <a:noFill/>
                </a:ln>
                <a:solidFill>
                  <a:schemeClr val="bg1"/>
                </a:solidFill>
                <a:latin typeface="Arial" panose="020B0604020202020204" pitchFamily="34" charset="0"/>
                <a:cs typeface="Arial" panose="020B0604020202020204" pitchFamily="34" charset="0"/>
              </a:rPr>
              <a:t>The Data Entry </a:t>
            </a:r>
            <a:br>
              <a:rPr lang="en-US" sz="4000" b="1" kern="1200" dirty="0">
                <a:ln w="0">
                  <a:noFill/>
                </a:ln>
                <a:solidFill>
                  <a:schemeClr val="bg1"/>
                </a:solidFill>
                <a:latin typeface="Arial" panose="020B0604020202020204" pitchFamily="34" charset="0"/>
                <a:cs typeface="Arial" panose="020B0604020202020204" pitchFamily="34" charset="0"/>
              </a:rPr>
            </a:br>
            <a:r>
              <a:rPr lang="en-US" sz="4000" b="1" kern="1200" dirty="0">
                <a:ln w="0">
                  <a:noFill/>
                </a:ln>
                <a:solidFill>
                  <a:schemeClr val="bg1"/>
                </a:solidFill>
                <a:latin typeface="Arial" panose="020B0604020202020204" pitchFamily="34" charset="0"/>
                <a:cs typeface="Arial" panose="020B0604020202020204" pitchFamily="34" charset="0"/>
              </a:rPr>
              <a:t>Problem</a:t>
            </a:r>
          </a:p>
        </p:txBody>
      </p:sp>
    </p:spTree>
    <p:extLst>
      <p:ext uri="{BB962C8B-B14F-4D97-AF65-F5344CB8AC3E}">
        <p14:creationId xmlns:p14="http://schemas.microsoft.com/office/powerpoint/2010/main" val="6063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0" presetClass="entr" presetSubtype="0"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par>
                          <p:cTn id="18" fill="hold">
                            <p:stCondLst>
                              <p:cond delay="500"/>
                            </p:stCondLst>
                            <p:childTnLst>
                              <p:par>
                                <p:cTn id="19" presetID="1" presetClass="entr" presetSubtype="0" fill="hold" grpId="0" nodeType="afterEffect">
                                  <p:stCondLst>
                                    <p:cond delay="75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B46F962-5EA6-42A2-ABF5-8758154644DA}"/>
              </a:ext>
            </a:extLst>
          </p:cNvPr>
          <p:cNvCxnSpPr>
            <a:cxnSpLocks/>
            <a:endCxn id="23" idx="2"/>
          </p:cNvCxnSpPr>
          <p:nvPr/>
        </p:nvCxnSpPr>
        <p:spPr>
          <a:xfrm>
            <a:off x="-471480" y="2692058"/>
            <a:ext cx="1195754" cy="0"/>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40A663-2DE4-4226-BC04-D5E3644B989A}"/>
              </a:ext>
            </a:extLst>
          </p:cNvPr>
          <p:cNvCxnSpPr>
            <a:cxnSpLocks/>
            <a:stCxn id="23" idx="6"/>
            <a:endCxn id="24" idx="2"/>
          </p:cNvCxnSpPr>
          <p:nvPr/>
        </p:nvCxnSpPr>
        <p:spPr>
          <a:xfrm>
            <a:off x="2900663" y="2692058"/>
            <a:ext cx="1767873" cy="0"/>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F9C50E-BF58-4C98-877E-7CD259666A6B}"/>
              </a:ext>
            </a:extLst>
          </p:cNvPr>
          <p:cNvCxnSpPr>
            <a:cxnSpLocks/>
            <a:stCxn id="24" idx="6"/>
            <a:endCxn id="26" idx="2"/>
          </p:cNvCxnSpPr>
          <p:nvPr/>
        </p:nvCxnSpPr>
        <p:spPr>
          <a:xfrm>
            <a:off x="6844925" y="2692058"/>
            <a:ext cx="1767872" cy="25056"/>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7E625AE-59B7-446C-9247-7DB44BD0D71C}"/>
              </a:ext>
            </a:extLst>
          </p:cNvPr>
          <p:cNvSpPr/>
          <p:nvPr/>
        </p:nvSpPr>
        <p:spPr>
          <a:xfrm>
            <a:off x="724274" y="1645920"/>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0A80DF03-8FD0-451A-A509-FE9D41397E02}"/>
              </a:ext>
            </a:extLst>
          </p:cNvPr>
          <p:cNvSpPr/>
          <p:nvPr/>
        </p:nvSpPr>
        <p:spPr>
          <a:xfrm>
            <a:off x="4668536" y="1645920"/>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C7F45432-2F3F-4B10-83C3-2B4FC5182A94}"/>
              </a:ext>
            </a:extLst>
          </p:cNvPr>
          <p:cNvCxnSpPr>
            <a:cxnSpLocks/>
          </p:cNvCxnSpPr>
          <p:nvPr/>
        </p:nvCxnSpPr>
        <p:spPr>
          <a:xfrm flipV="1">
            <a:off x="10878880" y="2704586"/>
            <a:ext cx="1425570" cy="4941"/>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EFD8E9B-E12C-4F1D-A169-056FE2B704CB}"/>
              </a:ext>
            </a:extLst>
          </p:cNvPr>
          <p:cNvSpPr/>
          <p:nvPr/>
        </p:nvSpPr>
        <p:spPr>
          <a:xfrm>
            <a:off x="8612797" y="1670976"/>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E6CC21D-5E7C-49B7-A8DE-41FEA0D6C8EF}"/>
              </a:ext>
            </a:extLst>
          </p:cNvPr>
          <p:cNvSpPr txBox="1"/>
          <p:nvPr/>
        </p:nvSpPr>
        <p:spPr>
          <a:xfrm>
            <a:off x="4214119" y="3964638"/>
            <a:ext cx="3085222" cy="1661993"/>
          </a:xfrm>
          <a:prstGeom prst="rect">
            <a:avLst/>
          </a:prstGeom>
          <a:noFill/>
        </p:spPr>
        <p:txBody>
          <a:bodyPr wrap="square" rtlCol="0">
            <a:spAutoFit/>
          </a:bodyPr>
          <a:lstStyle/>
          <a:p>
            <a:pPr algn="ctr">
              <a:spcAft>
                <a:spcPts val="600"/>
              </a:spcAft>
            </a:pPr>
            <a:r>
              <a:rPr lang="en-US" sz="2000" b="1" dirty="0">
                <a:solidFill>
                  <a:schemeClr val="accent1">
                    <a:lumMod val="75000"/>
                  </a:schemeClr>
                </a:solidFill>
                <a:latin typeface="Arial" panose="020B0604020202020204" pitchFamily="34" charset="0"/>
                <a:cs typeface="Arial" panose="020B0604020202020204" pitchFamily="34" charset="0"/>
              </a:rPr>
              <a:t>USER DATA ENTRY </a:t>
            </a:r>
          </a:p>
          <a:p>
            <a:pPr algn="ctr">
              <a:spcAft>
                <a:spcPts val="600"/>
              </a:spcAft>
            </a:pPr>
            <a:r>
              <a:rPr lang="en-US" sz="2000" b="1" dirty="0">
                <a:solidFill>
                  <a:schemeClr val="accent1">
                    <a:lumMod val="75000"/>
                  </a:schemeClr>
                </a:solidFill>
                <a:latin typeface="Arial" panose="020B0604020202020204" pitchFamily="34" charset="0"/>
                <a:cs typeface="Arial" panose="020B0604020202020204" pitchFamily="34" charset="0"/>
              </a:rPr>
              <a:t>OR </a:t>
            </a:r>
            <a:br>
              <a:rPr lang="en-US" sz="2000" b="1" dirty="0">
                <a:solidFill>
                  <a:schemeClr val="accent1">
                    <a:lumMod val="75000"/>
                  </a:schemeClr>
                </a:solidFill>
                <a:latin typeface="Arial" panose="020B0604020202020204" pitchFamily="34" charset="0"/>
                <a:cs typeface="Arial" panose="020B0604020202020204" pitchFamily="34" charset="0"/>
              </a:rPr>
            </a:br>
            <a:r>
              <a:rPr lang="en-US" sz="2000" b="1" dirty="0">
                <a:solidFill>
                  <a:schemeClr val="accent1">
                    <a:lumMod val="75000"/>
                  </a:schemeClr>
                </a:solidFill>
                <a:latin typeface="Arial" panose="020B0604020202020204" pitchFamily="34" charset="0"/>
                <a:cs typeface="Arial" panose="020B0604020202020204" pitchFamily="34" charset="0"/>
              </a:rPr>
              <a:t>IT DEPARTMENT</a:t>
            </a:r>
          </a:p>
          <a:p>
            <a:pPr algn="ctr"/>
            <a:r>
              <a:rPr lang="en-US" sz="1600" dirty="0">
                <a:solidFill>
                  <a:srgbClr val="63666A"/>
                </a:solidFill>
                <a:latin typeface="Arial" panose="020B0604020202020204" pitchFamily="34" charset="0"/>
                <a:cs typeface="Arial" panose="020B0604020202020204" pitchFamily="34" charset="0"/>
              </a:rPr>
              <a:t>Time consuming of IT </a:t>
            </a:r>
            <a:br>
              <a:rPr lang="en-US" sz="1600" dirty="0">
                <a:solidFill>
                  <a:srgbClr val="63666A"/>
                </a:solidFill>
                <a:latin typeface="Arial" panose="020B0604020202020204" pitchFamily="34" charset="0"/>
                <a:cs typeface="Arial" panose="020B0604020202020204" pitchFamily="34" charset="0"/>
              </a:rPr>
            </a:br>
            <a:r>
              <a:rPr lang="en-US" sz="1600" dirty="0">
                <a:solidFill>
                  <a:srgbClr val="63666A"/>
                </a:solidFill>
                <a:latin typeface="Arial" panose="020B0604020202020204" pitchFamily="34" charset="0"/>
                <a:cs typeface="Arial" panose="020B0604020202020204" pitchFamily="34" charset="0"/>
              </a:rPr>
              <a:t>Reliant </a:t>
            </a:r>
          </a:p>
        </p:txBody>
      </p:sp>
      <p:sp>
        <p:nvSpPr>
          <p:cNvPr id="28" name="TextBox 27">
            <a:extLst>
              <a:ext uri="{FF2B5EF4-FFF2-40B4-BE49-F238E27FC236}">
                <a16:creationId xmlns:a16="http://schemas.microsoft.com/office/drawing/2014/main" id="{2F47340C-9663-48DA-9515-26D26182C038}"/>
              </a:ext>
            </a:extLst>
          </p:cNvPr>
          <p:cNvSpPr txBox="1"/>
          <p:nvPr/>
        </p:nvSpPr>
        <p:spPr>
          <a:xfrm>
            <a:off x="673277" y="3964638"/>
            <a:ext cx="2176389" cy="1523494"/>
          </a:xfrm>
          <a:prstGeom prst="rect">
            <a:avLst/>
          </a:prstGeom>
          <a:noFill/>
        </p:spPr>
        <p:txBody>
          <a:bodyPr wrap="square" rtlCol="0">
            <a:spAutoFit/>
          </a:bodyPr>
          <a:lstStyle/>
          <a:p>
            <a:pPr algn="ctr">
              <a:spcAft>
                <a:spcPts val="600"/>
              </a:spcAft>
            </a:pPr>
            <a:r>
              <a:rPr lang="en-US" sz="2000" b="1" dirty="0">
                <a:latin typeface="Arial" panose="020B0604020202020204" pitchFamily="34" charset="0"/>
                <a:cs typeface="Arial" panose="020B0604020202020204" pitchFamily="34" charset="0"/>
              </a:rPr>
              <a:t>YOUR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DOCUMENTS</a:t>
            </a:r>
          </a:p>
          <a:p>
            <a:pPr algn="ctr"/>
            <a:r>
              <a:rPr lang="en-US" sz="1600" dirty="0">
                <a:solidFill>
                  <a:srgbClr val="63666A"/>
                </a:solidFill>
                <a:latin typeface="Arial" panose="020B0604020202020204" pitchFamily="34" charset="0"/>
                <a:cs typeface="Arial" panose="020B0604020202020204" pitchFamily="34" charset="0"/>
              </a:rPr>
              <a:t>Electronic, physical, contracts, external data sources etc.</a:t>
            </a:r>
          </a:p>
        </p:txBody>
      </p:sp>
      <p:sp>
        <p:nvSpPr>
          <p:cNvPr id="29" name="TextBox 28">
            <a:extLst>
              <a:ext uri="{FF2B5EF4-FFF2-40B4-BE49-F238E27FC236}">
                <a16:creationId xmlns:a16="http://schemas.microsoft.com/office/drawing/2014/main" id="{B1371402-86CC-4387-8F49-7235FEDF750D}"/>
              </a:ext>
            </a:extLst>
          </p:cNvPr>
          <p:cNvSpPr txBox="1"/>
          <p:nvPr/>
        </p:nvSpPr>
        <p:spPr>
          <a:xfrm>
            <a:off x="8647432" y="3998975"/>
            <a:ext cx="2176389" cy="1523494"/>
          </a:xfrm>
          <a:prstGeom prst="rect">
            <a:avLst/>
          </a:prstGeom>
          <a:noFill/>
        </p:spPr>
        <p:txBody>
          <a:bodyPr wrap="square" rtlCol="0">
            <a:spAutoFit/>
          </a:bodyPr>
          <a:lstStyle/>
          <a:p>
            <a:pPr algn="ctr">
              <a:spcAft>
                <a:spcPts val="600"/>
              </a:spcAft>
            </a:pPr>
            <a:r>
              <a:rPr lang="en-US" sz="2000" b="1" dirty="0">
                <a:solidFill>
                  <a:srgbClr val="FF0000"/>
                </a:solidFill>
                <a:latin typeface="Arial" panose="020B0604020202020204" pitchFamily="34" charset="0"/>
                <a:cs typeface="Arial" panose="020B0604020202020204" pitchFamily="34" charset="0"/>
              </a:rPr>
              <a:t>ORACLE </a:t>
            </a:r>
            <a:br>
              <a:rPr lang="en-US" sz="2000" b="1" dirty="0">
                <a:solidFill>
                  <a:srgbClr val="FF0000"/>
                </a:solidFill>
                <a:latin typeface="Arial" panose="020B0604020202020204" pitchFamily="34" charset="0"/>
                <a:cs typeface="Arial" panose="020B0604020202020204" pitchFamily="34" charset="0"/>
              </a:rPr>
            </a:br>
            <a:r>
              <a:rPr lang="en-US" sz="2000" b="1" dirty="0">
                <a:solidFill>
                  <a:srgbClr val="FF0000"/>
                </a:solidFill>
                <a:latin typeface="Arial" panose="020B0604020202020204" pitchFamily="34" charset="0"/>
                <a:cs typeface="Arial" panose="020B0604020202020204" pitchFamily="34" charset="0"/>
              </a:rPr>
              <a:t>DOCUMENTS</a:t>
            </a:r>
          </a:p>
          <a:p>
            <a:pPr algn="ctr"/>
            <a:r>
              <a:rPr lang="en-US" sz="1600" dirty="0">
                <a:solidFill>
                  <a:srgbClr val="63666A"/>
                </a:solidFill>
                <a:latin typeface="Arial" panose="020B0604020202020204" pitchFamily="34" charset="0"/>
                <a:cs typeface="Arial" panose="020B0604020202020204" pitchFamily="34" charset="0"/>
              </a:rPr>
              <a:t>Electronic, physical, contracts, external data sources etc.</a:t>
            </a:r>
          </a:p>
        </p:txBody>
      </p:sp>
      <p:pic>
        <p:nvPicPr>
          <p:cNvPr id="30" name="Picture 29" descr="A picture containing object, clock, meter&#10;&#10;Description automatically generated">
            <a:extLst>
              <a:ext uri="{FF2B5EF4-FFF2-40B4-BE49-F238E27FC236}">
                <a16:creationId xmlns:a16="http://schemas.microsoft.com/office/drawing/2014/main" id="{0A247901-D1E7-4B30-BCFF-B43FD40B8E9C}"/>
              </a:ext>
            </a:extLst>
          </p:cNvPr>
          <p:cNvPicPr>
            <a:picLocks noChangeAspect="1"/>
          </p:cNvPicPr>
          <p:nvPr/>
        </p:nvPicPr>
        <p:blipFill>
          <a:blip r:embed="rId3"/>
          <a:stretch>
            <a:fillRect/>
          </a:stretch>
        </p:blipFill>
        <p:spPr>
          <a:xfrm>
            <a:off x="8738199" y="2480068"/>
            <a:ext cx="2015279" cy="474091"/>
          </a:xfrm>
          <a:prstGeom prst="rect">
            <a:avLst/>
          </a:prstGeom>
        </p:spPr>
      </p:pic>
      <p:pic>
        <p:nvPicPr>
          <p:cNvPr id="31" name="Graphic 30" descr="Thumbs Down with solid fill">
            <a:extLst>
              <a:ext uri="{FF2B5EF4-FFF2-40B4-BE49-F238E27FC236}">
                <a16:creationId xmlns:a16="http://schemas.microsoft.com/office/drawing/2014/main" id="{21F3E59A-3801-4AC0-8BF9-32850BE998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9771" y="2113974"/>
            <a:ext cx="1286835" cy="1286835"/>
          </a:xfrm>
          <a:prstGeom prst="rect">
            <a:avLst/>
          </a:prstGeom>
        </p:spPr>
      </p:pic>
      <p:pic>
        <p:nvPicPr>
          <p:cNvPr id="32" name="Graphic 31" descr="Document with solid fill">
            <a:extLst>
              <a:ext uri="{FF2B5EF4-FFF2-40B4-BE49-F238E27FC236}">
                <a16:creationId xmlns:a16="http://schemas.microsoft.com/office/drawing/2014/main" id="{59CBAC50-3F1E-4E52-AFAA-3BBF04695C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9761" y="2082842"/>
            <a:ext cx="1218431" cy="1218431"/>
          </a:xfrm>
          <a:prstGeom prst="rect">
            <a:avLst/>
          </a:prstGeom>
        </p:spPr>
      </p:pic>
      <p:sp>
        <p:nvSpPr>
          <p:cNvPr id="46" name="Title 5">
            <a:extLst>
              <a:ext uri="{FF2B5EF4-FFF2-40B4-BE49-F238E27FC236}">
                <a16:creationId xmlns:a16="http://schemas.microsoft.com/office/drawing/2014/main" id="{86DD934D-FEBA-4CF5-884D-5884038AAC57}"/>
              </a:ext>
            </a:extLst>
          </p:cNvPr>
          <p:cNvSpPr>
            <a:spLocks noGrp="1"/>
          </p:cNvSpPr>
          <p:nvPr>
            <p:ph type="title"/>
          </p:nvPr>
        </p:nvSpPr>
        <p:spPr>
          <a:xfrm>
            <a:off x="709035" y="291662"/>
            <a:ext cx="9805100" cy="963630"/>
          </a:xfrm>
        </p:spPr>
        <p:txBody>
          <a:bodyPr/>
          <a:lstStyle/>
          <a:p>
            <a:r>
              <a:rPr lang="en-US" dirty="0">
                <a:latin typeface="Arial" panose="020B0604020202020204" pitchFamily="34" charset="0"/>
                <a:cs typeface="Arial" panose="020B0604020202020204" pitchFamily="34" charset="0"/>
              </a:rPr>
              <a:t>Traditional Approach</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54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9F89DF-0498-4628-B3E4-D9AB00C262B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Navigating Forms when entering data</a:t>
            </a:r>
            <a:endParaRPr lang="en-CA"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F328A04-D6F0-4E6F-AE3C-E7EE0BB40FB5}"/>
              </a:ext>
            </a:extLst>
          </p:cNvPr>
          <p:cNvGrpSpPr/>
          <p:nvPr/>
        </p:nvGrpSpPr>
        <p:grpSpPr>
          <a:xfrm>
            <a:off x="4005084" y="4469894"/>
            <a:ext cx="670377" cy="761604"/>
            <a:chOff x="2292822" y="2258292"/>
            <a:chExt cx="539179" cy="574263"/>
          </a:xfrm>
        </p:grpSpPr>
        <p:pic>
          <p:nvPicPr>
            <p:cNvPr id="7" name="Picture 6" descr="A picture containing clock&#10;&#10;Description automatically generated">
              <a:extLst>
                <a:ext uri="{FF2B5EF4-FFF2-40B4-BE49-F238E27FC236}">
                  <a16:creationId xmlns:a16="http://schemas.microsoft.com/office/drawing/2014/main" id="{195E66F1-4405-4E8B-8EF5-272236E1414C}"/>
                </a:ext>
              </a:extLst>
            </p:cNvPr>
            <p:cNvPicPr>
              <a:picLocks noChangeAspect="1"/>
            </p:cNvPicPr>
            <p:nvPr/>
          </p:nvPicPr>
          <p:blipFill>
            <a:blip r:embed="rId2"/>
            <a:stretch>
              <a:fillRect/>
            </a:stretch>
          </p:blipFill>
          <p:spPr>
            <a:xfrm>
              <a:off x="2402607" y="2258292"/>
              <a:ext cx="319610" cy="319610"/>
            </a:xfrm>
            <a:prstGeom prst="rect">
              <a:avLst/>
            </a:prstGeom>
          </p:spPr>
        </p:pic>
        <p:sp>
          <p:nvSpPr>
            <p:cNvPr id="8" name="TextBox 7">
              <a:extLst>
                <a:ext uri="{FF2B5EF4-FFF2-40B4-BE49-F238E27FC236}">
                  <a16:creationId xmlns:a16="http://schemas.microsoft.com/office/drawing/2014/main" id="{A3DAA662-7D25-4535-90AA-35ED9130C65D}"/>
                </a:ext>
              </a:extLst>
            </p:cNvPr>
            <p:cNvSpPr txBox="1"/>
            <p:nvPr/>
          </p:nvSpPr>
          <p:spPr>
            <a:xfrm>
              <a:off x="2292822" y="2530865"/>
              <a:ext cx="539179" cy="301690"/>
            </a:xfrm>
            <a:prstGeom prst="rect">
              <a:avLst/>
            </a:prstGeom>
            <a:noFill/>
          </p:spPr>
          <p:txBody>
            <a:bodyPr wrap="none" rtlCol="0">
              <a:spAutoFit/>
            </a:bodyPr>
            <a:lstStyle/>
            <a:p>
              <a:pPr algn="ctr"/>
              <a:r>
                <a:rPr lang="en-GB" sz="2000" dirty="0">
                  <a:latin typeface="Arial" panose="020B0604020202020204" pitchFamily="34" charset="0"/>
                  <a:cs typeface="Arial" panose="020B0604020202020204" pitchFamily="34" charset="0"/>
                </a:rPr>
                <a:t>Line</a:t>
              </a:r>
            </a:p>
          </p:txBody>
        </p:sp>
      </p:grpSp>
      <p:cxnSp>
        <p:nvCxnSpPr>
          <p:cNvPr id="9" name="Straight Arrow Connector 8">
            <a:extLst>
              <a:ext uri="{FF2B5EF4-FFF2-40B4-BE49-F238E27FC236}">
                <a16:creationId xmlns:a16="http://schemas.microsoft.com/office/drawing/2014/main" id="{88C7A5DF-0E98-405A-8A95-49557A4AE962}"/>
              </a:ext>
            </a:extLst>
          </p:cNvPr>
          <p:cNvCxnSpPr>
            <a:cxnSpLocks/>
          </p:cNvCxnSpPr>
          <p:nvPr/>
        </p:nvCxnSpPr>
        <p:spPr>
          <a:xfrm>
            <a:off x="4616629" y="2392244"/>
            <a:ext cx="1069089" cy="1"/>
          </a:xfrm>
          <a:prstGeom prst="straightConnector1">
            <a:avLst/>
          </a:prstGeom>
          <a:ln w="38100">
            <a:solidFill>
              <a:srgbClr val="02DFC8"/>
            </a:solidFill>
            <a:tailEnd type="triangle"/>
          </a:ln>
        </p:spPr>
        <p:style>
          <a:lnRef idx="1">
            <a:schemeClr val="accent4"/>
          </a:lnRef>
          <a:fillRef idx="0">
            <a:schemeClr val="accent4"/>
          </a:fillRef>
          <a:effectRef idx="0">
            <a:schemeClr val="accent4"/>
          </a:effectRef>
          <a:fontRef idx="minor">
            <a:schemeClr val="tx1"/>
          </a:fontRef>
        </p:style>
      </p:cxnSp>
      <p:cxnSp>
        <p:nvCxnSpPr>
          <p:cNvPr id="11" name="Connector: Elbow 10">
            <a:extLst>
              <a:ext uri="{FF2B5EF4-FFF2-40B4-BE49-F238E27FC236}">
                <a16:creationId xmlns:a16="http://schemas.microsoft.com/office/drawing/2014/main" id="{480BAD85-B17C-4A48-804D-7D22FB76D3D2}"/>
              </a:ext>
            </a:extLst>
          </p:cNvPr>
          <p:cNvCxnSpPr>
            <a:cxnSpLocks/>
          </p:cNvCxnSpPr>
          <p:nvPr/>
        </p:nvCxnSpPr>
        <p:spPr>
          <a:xfrm rot="5400000" flipH="1" flipV="1">
            <a:off x="3217728" y="2677864"/>
            <a:ext cx="1162660" cy="591437"/>
          </a:xfrm>
          <a:prstGeom prst="bentConnector3">
            <a:avLst>
              <a:gd name="adj1" fmla="val 99974"/>
            </a:avLst>
          </a:prstGeom>
          <a:ln w="38100" cap="rnd">
            <a:solidFill>
              <a:srgbClr val="02DFC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1C45E73B-259A-4BE5-B14F-C9967998E903}"/>
              </a:ext>
            </a:extLst>
          </p:cNvPr>
          <p:cNvCxnSpPr>
            <a:cxnSpLocks/>
          </p:cNvCxnSpPr>
          <p:nvPr/>
        </p:nvCxnSpPr>
        <p:spPr>
          <a:xfrm rot="16200000" flipH="1">
            <a:off x="3243506" y="3824655"/>
            <a:ext cx="1110368" cy="590698"/>
          </a:xfrm>
          <a:prstGeom prst="bentConnector3">
            <a:avLst>
              <a:gd name="adj1" fmla="val 99968"/>
            </a:avLst>
          </a:prstGeom>
          <a:ln w="38100">
            <a:solidFill>
              <a:srgbClr val="02DFC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1998A7-2B63-49F9-AFB3-6E5864F6CBFF}"/>
              </a:ext>
            </a:extLst>
          </p:cNvPr>
          <p:cNvCxnSpPr>
            <a:cxnSpLocks/>
          </p:cNvCxnSpPr>
          <p:nvPr/>
        </p:nvCxnSpPr>
        <p:spPr>
          <a:xfrm>
            <a:off x="4616629" y="4662645"/>
            <a:ext cx="1069089" cy="1"/>
          </a:xfrm>
          <a:prstGeom prst="straightConnector1">
            <a:avLst/>
          </a:prstGeom>
          <a:ln w="28575">
            <a:solidFill>
              <a:srgbClr val="02DFC8"/>
            </a:solidFill>
            <a:tailEnd type="triangle"/>
          </a:ln>
        </p:spPr>
        <p:style>
          <a:lnRef idx="1">
            <a:schemeClr val="accent4"/>
          </a:lnRef>
          <a:fillRef idx="0">
            <a:schemeClr val="accent4"/>
          </a:fillRef>
          <a:effectRef idx="0">
            <a:schemeClr val="accent4"/>
          </a:effectRef>
          <a:fontRef idx="minor">
            <a:schemeClr val="tx1"/>
          </a:fontRef>
        </p:style>
      </p:cxnSp>
      <p:cxnSp>
        <p:nvCxnSpPr>
          <p:cNvPr id="14" name="Connector: Elbow 13">
            <a:extLst>
              <a:ext uri="{FF2B5EF4-FFF2-40B4-BE49-F238E27FC236}">
                <a16:creationId xmlns:a16="http://schemas.microsoft.com/office/drawing/2014/main" id="{359525E1-FC58-45FE-B2B3-DA2D7C87818F}"/>
              </a:ext>
            </a:extLst>
          </p:cNvPr>
          <p:cNvCxnSpPr>
            <a:cxnSpLocks/>
          </p:cNvCxnSpPr>
          <p:nvPr/>
        </p:nvCxnSpPr>
        <p:spPr>
          <a:xfrm rot="16200000" flipH="1">
            <a:off x="4568460" y="2432660"/>
            <a:ext cx="1172575" cy="1091740"/>
          </a:xfrm>
          <a:prstGeom prst="bentConnector3">
            <a:avLst>
              <a:gd name="adj1" fmla="val 99957"/>
            </a:avLst>
          </a:prstGeom>
          <a:ln w="38100">
            <a:solidFill>
              <a:srgbClr val="02DFC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EDFCB727-52FC-4F9D-9628-67E6E5F86B1E}"/>
              </a:ext>
            </a:extLst>
          </p:cNvPr>
          <p:cNvCxnSpPr>
            <a:cxnSpLocks/>
          </p:cNvCxnSpPr>
          <p:nvPr/>
        </p:nvCxnSpPr>
        <p:spPr>
          <a:xfrm flipV="1">
            <a:off x="6305101" y="3559675"/>
            <a:ext cx="1110893" cy="1105602"/>
          </a:xfrm>
          <a:prstGeom prst="bentConnector3">
            <a:avLst>
              <a:gd name="adj1" fmla="val 50000"/>
            </a:avLst>
          </a:prstGeom>
          <a:ln w="38100">
            <a:solidFill>
              <a:srgbClr val="02DFC8"/>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15D58E-E4F5-43A0-8C08-292E7B22834E}"/>
              </a:ext>
            </a:extLst>
          </p:cNvPr>
          <p:cNvCxnSpPr>
            <a:cxnSpLocks/>
          </p:cNvCxnSpPr>
          <p:nvPr/>
        </p:nvCxnSpPr>
        <p:spPr>
          <a:xfrm>
            <a:off x="6267541" y="4660514"/>
            <a:ext cx="1174388" cy="0"/>
          </a:xfrm>
          <a:prstGeom prst="straightConnector1">
            <a:avLst/>
          </a:prstGeom>
          <a:ln w="38100">
            <a:solidFill>
              <a:srgbClr val="02DFC8"/>
            </a:solidFill>
            <a:tailEnd type="triangle"/>
          </a:ln>
        </p:spPr>
        <p:style>
          <a:lnRef idx="1">
            <a:schemeClr val="accent4"/>
          </a:lnRef>
          <a:fillRef idx="0">
            <a:schemeClr val="accent4"/>
          </a:fillRef>
          <a:effectRef idx="0">
            <a:schemeClr val="accent4"/>
          </a:effectRef>
          <a:fontRef idx="minor">
            <a:schemeClr val="tx1"/>
          </a:fontRef>
        </p:style>
      </p:cxnSp>
      <p:grpSp>
        <p:nvGrpSpPr>
          <p:cNvPr id="18" name="Group 17">
            <a:extLst>
              <a:ext uri="{FF2B5EF4-FFF2-40B4-BE49-F238E27FC236}">
                <a16:creationId xmlns:a16="http://schemas.microsoft.com/office/drawing/2014/main" id="{D94A1DC0-B508-475D-A07A-CEB44C5920D8}"/>
              </a:ext>
            </a:extLst>
          </p:cNvPr>
          <p:cNvGrpSpPr/>
          <p:nvPr/>
        </p:nvGrpSpPr>
        <p:grpSpPr>
          <a:xfrm>
            <a:off x="2114909" y="3352881"/>
            <a:ext cx="1026243" cy="761604"/>
            <a:chOff x="522881" y="2308926"/>
            <a:chExt cx="825400" cy="574263"/>
          </a:xfrm>
        </p:grpSpPr>
        <p:pic>
          <p:nvPicPr>
            <p:cNvPr id="19" name="Picture 18" descr="A picture containing meter, clock&#10;&#10;Description automatically generated">
              <a:extLst>
                <a:ext uri="{FF2B5EF4-FFF2-40B4-BE49-F238E27FC236}">
                  <a16:creationId xmlns:a16="http://schemas.microsoft.com/office/drawing/2014/main" id="{5C914E66-E071-4BB9-B3F4-79E3B245BF15}"/>
                </a:ext>
              </a:extLst>
            </p:cNvPr>
            <p:cNvPicPr>
              <a:picLocks noChangeAspect="1"/>
            </p:cNvPicPr>
            <p:nvPr/>
          </p:nvPicPr>
          <p:blipFill>
            <a:blip r:embed="rId3"/>
            <a:stretch>
              <a:fillRect/>
            </a:stretch>
          </p:blipFill>
          <p:spPr>
            <a:xfrm>
              <a:off x="775776" y="2308926"/>
              <a:ext cx="319610" cy="319610"/>
            </a:xfrm>
            <a:prstGeom prst="rect">
              <a:avLst/>
            </a:prstGeom>
          </p:spPr>
        </p:pic>
        <p:sp>
          <p:nvSpPr>
            <p:cNvPr id="20" name="TextBox 19">
              <a:extLst>
                <a:ext uri="{FF2B5EF4-FFF2-40B4-BE49-F238E27FC236}">
                  <a16:creationId xmlns:a16="http://schemas.microsoft.com/office/drawing/2014/main" id="{490A9644-EEE7-479A-84B5-9659C99F01F9}"/>
                </a:ext>
              </a:extLst>
            </p:cNvPr>
            <p:cNvSpPr txBox="1"/>
            <p:nvPr/>
          </p:nvSpPr>
          <p:spPr>
            <a:xfrm>
              <a:off x="522881" y="2581499"/>
              <a:ext cx="825400" cy="301690"/>
            </a:xfrm>
            <a:prstGeom prst="rect">
              <a:avLst/>
            </a:prstGeom>
            <a:noFill/>
          </p:spPr>
          <p:txBody>
            <a:bodyPr wrap="none" rtlCol="0">
              <a:spAutoFit/>
            </a:bodyPr>
            <a:lstStyle/>
            <a:p>
              <a:pPr algn="ctr"/>
              <a:r>
                <a:rPr lang="en-GB" sz="2000" dirty="0">
                  <a:latin typeface="Arial" panose="020B0604020202020204" pitchFamily="34" charset="0"/>
                  <a:cs typeface="Arial" panose="020B0604020202020204" pitchFamily="34" charset="0"/>
                </a:rPr>
                <a:t>Header</a:t>
              </a:r>
            </a:p>
          </p:txBody>
        </p:sp>
      </p:grpSp>
      <p:grpSp>
        <p:nvGrpSpPr>
          <p:cNvPr id="21" name="Group 20">
            <a:extLst>
              <a:ext uri="{FF2B5EF4-FFF2-40B4-BE49-F238E27FC236}">
                <a16:creationId xmlns:a16="http://schemas.microsoft.com/office/drawing/2014/main" id="{FB8E6648-1AAB-40A6-8CF5-C93453DB9214}"/>
              </a:ext>
            </a:extLst>
          </p:cNvPr>
          <p:cNvGrpSpPr/>
          <p:nvPr/>
        </p:nvGrpSpPr>
        <p:grpSpPr>
          <a:xfrm>
            <a:off x="4000038" y="2229004"/>
            <a:ext cx="670377" cy="761604"/>
            <a:chOff x="2292822" y="2258292"/>
            <a:chExt cx="539179" cy="574263"/>
          </a:xfrm>
        </p:grpSpPr>
        <p:pic>
          <p:nvPicPr>
            <p:cNvPr id="22" name="Picture 21" descr="A picture containing clock&#10;&#10;Description automatically generated">
              <a:extLst>
                <a:ext uri="{FF2B5EF4-FFF2-40B4-BE49-F238E27FC236}">
                  <a16:creationId xmlns:a16="http://schemas.microsoft.com/office/drawing/2014/main" id="{FE6DE937-E0DC-404D-BBD5-5BBC5E178F21}"/>
                </a:ext>
              </a:extLst>
            </p:cNvPr>
            <p:cNvPicPr>
              <a:picLocks noChangeAspect="1"/>
            </p:cNvPicPr>
            <p:nvPr/>
          </p:nvPicPr>
          <p:blipFill>
            <a:blip r:embed="rId2"/>
            <a:stretch>
              <a:fillRect/>
            </a:stretch>
          </p:blipFill>
          <p:spPr>
            <a:xfrm>
              <a:off x="2402607" y="2258292"/>
              <a:ext cx="319610" cy="319610"/>
            </a:xfrm>
            <a:prstGeom prst="rect">
              <a:avLst/>
            </a:prstGeom>
          </p:spPr>
        </p:pic>
        <p:sp>
          <p:nvSpPr>
            <p:cNvPr id="23" name="TextBox 22">
              <a:extLst>
                <a:ext uri="{FF2B5EF4-FFF2-40B4-BE49-F238E27FC236}">
                  <a16:creationId xmlns:a16="http://schemas.microsoft.com/office/drawing/2014/main" id="{30D3BCEB-7857-4C20-87E1-D98BA649FF67}"/>
                </a:ext>
              </a:extLst>
            </p:cNvPr>
            <p:cNvSpPr txBox="1"/>
            <p:nvPr/>
          </p:nvSpPr>
          <p:spPr>
            <a:xfrm>
              <a:off x="2292822" y="2530865"/>
              <a:ext cx="539179" cy="301690"/>
            </a:xfrm>
            <a:prstGeom prst="rect">
              <a:avLst/>
            </a:prstGeom>
            <a:noFill/>
          </p:spPr>
          <p:txBody>
            <a:bodyPr wrap="none" rtlCol="0">
              <a:spAutoFit/>
            </a:bodyPr>
            <a:lstStyle/>
            <a:p>
              <a:pPr algn="ctr"/>
              <a:r>
                <a:rPr lang="en-GB" sz="2000" dirty="0">
                  <a:latin typeface="Arial" panose="020B0604020202020204" pitchFamily="34" charset="0"/>
                  <a:cs typeface="Arial" panose="020B0604020202020204" pitchFamily="34" charset="0"/>
                </a:rPr>
                <a:t>Line</a:t>
              </a:r>
            </a:p>
          </p:txBody>
        </p:sp>
      </p:grpSp>
      <p:grpSp>
        <p:nvGrpSpPr>
          <p:cNvPr id="24" name="Group 23">
            <a:extLst>
              <a:ext uri="{FF2B5EF4-FFF2-40B4-BE49-F238E27FC236}">
                <a16:creationId xmlns:a16="http://schemas.microsoft.com/office/drawing/2014/main" id="{23E8C7D6-CC0B-4F9A-B90E-A52D6012E036}"/>
              </a:ext>
            </a:extLst>
          </p:cNvPr>
          <p:cNvGrpSpPr/>
          <p:nvPr/>
        </p:nvGrpSpPr>
        <p:grpSpPr>
          <a:xfrm>
            <a:off x="5555303" y="2220946"/>
            <a:ext cx="841898" cy="761604"/>
            <a:chOff x="2223849" y="2258292"/>
            <a:chExt cx="677133" cy="574263"/>
          </a:xfrm>
        </p:grpSpPr>
        <p:pic>
          <p:nvPicPr>
            <p:cNvPr id="25" name="Picture 24" descr="A picture containing electronics, circuit&#10;&#10;Description automatically generated">
              <a:extLst>
                <a:ext uri="{FF2B5EF4-FFF2-40B4-BE49-F238E27FC236}">
                  <a16:creationId xmlns:a16="http://schemas.microsoft.com/office/drawing/2014/main" id="{1AC945CB-2534-4B1C-AFB1-8B7456D716FA}"/>
                </a:ext>
              </a:extLst>
            </p:cNvPr>
            <p:cNvPicPr>
              <a:picLocks noChangeAspect="1"/>
            </p:cNvPicPr>
            <p:nvPr/>
          </p:nvPicPr>
          <p:blipFill>
            <a:blip r:embed="rId4"/>
            <a:stretch>
              <a:fillRect/>
            </a:stretch>
          </p:blipFill>
          <p:spPr>
            <a:xfrm>
              <a:off x="2402607" y="2258292"/>
              <a:ext cx="319610" cy="319610"/>
            </a:xfrm>
            <a:prstGeom prst="rect">
              <a:avLst/>
            </a:prstGeom>
          </p:spPr>
        </p:pic>
        <p:sp>
          <p:nvSpPr>
            <p:cNvPr id="26" name="TextBox 25">
              <a:extLst>
                <a:ext uri="{FF2B5EF4-FFF2-40B4-BE49-F238E27FC236}">
                  <a16:creationId xmlns:a16="http://schemas.microsoft.com/office/drawing/2014/main" id="{FAE5CA30-45BF-4B67-AB0D-CA3968C6D13E}"/>
                </a:ext>
              </a:extLst>
            </p:cNvPr>
            <p:cNvSpPr txBox="1"/>
            <p:nvPr/>
          </p:nvSpPr>
          <p:spPr>
            <a:xfrm>
              <a:off x="2223849" y="2530865"/>
              <a:ext cx="677133" cy="301690"/>
            </a:xfrm>
            <a:prstGeom prst="rect">
              <a:avLst/>
            </a:prstGeom>
            <a:noFill/>
          </p:spPr>
          <p:txBody>
            <a:bodyPr wrap="none" rtlCol="0">
              <a:spAutoFit/>
            </a:bodyPr>
            <a:lstStyle/>
            <a:p>
              <a:pPr algn="ctr"/>
              <a:r>
                <a:rPr lang="en-GB" sz="2000" dirty="0">
                  <a:latin typeface="Arial" panose="020B0604020202020204" pitchFamily="34" charset="0"/>
                  <a:cs typeface="Arial" panose="020B0604020202020204" pitchFamily="34" charset="0"/>
                </a:rPr>
                <a:t>Detail</a:t>
              </a:r>
            </a:p>
          </p:txBody>
        </p:sp>
      </p:grpSp>
      <p:grpSp>
        <p:nvGrpSpPr>
          <p:cNvPr id="27" name="Group 26">
            <a:extLst>
              <a:ext uri="{FF2B5EF4-FFF2-40B4-BE49-F238E27FC236}">
                <a16:creationId xmlns:a16="http://schemas.microsoft.com/office/drawing/2014/main" id="{3E6124AA-9F9D-44B0-90D4-EF7FAECD382E}"/>
              </a:ext>
            </a:extLst>
          </p:cNvPr>
          <p:cNvGrpSpPr/>
          <p:nvPr/>
        </p:nvGrpSpPr>
        <p:grpSpPr>
          <a:xfrm>
            <a:off x="5561603" y="3352881"/>
            <a:ext cx="841898" cy="761604"/>
            <a:chOff x="2223849" y="2258292"/>
            <a:chExt cx="677133" cy="574263"/>
          </a:xfrm>
        </p:grpSpPr>
        <p:pic>
          <p:nvPicPr>
            <p:cNvPr id="28" name="Picture 27" descr="A picture containing electronics, circuit&#10;&#10;Description automatically generated">
              <a:extLst>
                <a:ext uri="{FF2B5EF4-FFF2-40B4-BE49-F238E27FC236}">
                  <a16:creationId xmlns:a16="http://schemas.microsoft.com/office/drawing/2014/main" id="{C55E5D95-52F7-43C4-A72D-10731E49F3F9}"/>
                </a:ext>
              </a:extLst>
            </p:cNvPr>
            <p:cNvPicPr>
              <a:picLocks noChangeAspect="1"/>
            </p:cNvPicPr>
            <p:nvPr/>
          </p:nvPicPr>
          <p:blipFill>
            <a:blip r:embed="rId4"/>
            <a:stretch>
              <a:fillRect/>
            </a:stretch>
          </p:blipFill>
          <p:spPr>
            <a:xfrm>
              <a:off x="2402607" y="2258292"/>
              <a:ext cx="319610" cy="319610"/>
            </a:xfrm>
            <a:prstGeom prst="rect">
              <a:avLst/>
            </a:prstGeom>
          </p:spPr>
        </p:pic>
        <p:sp>
          <p:nvSpPr>
            <p:cNvPr id="29" name="TextBox 28">
              <a:extLst>
                <a:ext uri="{FF2B5EF4-FFF2-40B4-BE49-F238E27FC236}">
                  <a16:creationId xmlns:a16="http://schemas.microsoft.com/office/drawing/2014/main" id="{977EED4D-7582-457F-819A-016321E18974}"/>
                </a:ext>
              </a:extLst>
            </p:cNvPr>
            <p:cNvSpPr txBox="1"/>
            <p:nvPr/>
          </p:nvSpPr>
          <p:spPr>
            <a:xfrm>
              <a:off x="2223849" y="2530865"/>
              <a:ext cx="677133" cy="301690"/>
            </a:xfrm>
            <a:prstGeom prst="rect">
              <a:avLst/>
            </a:prstGeom>
            <a:noFill/>
          </p:spPr>
          <p:txBody>
            <a:bodyPr wrap="none" rtlCol="0">
              <a:spAutoFit/>
            </a:bodyPr>
            <a:lstStyle/>
            <a:p>
              <a:pPr algn="ctr"/>
              <a:r>
                <a:rPr lang="en-GB" sz="2000" dirty="0">
                  <a:latin typeface="Arial" panose="020B0604020202020204" pitchFamily="34" charset="0"/>
                  <a:cs typeface="Arial" panose="020B0604020202020204" pitchFamily="34" charset="0"/>
                </a:rPr>
                <a:t>Detail</a:t>
              </a:r>
            </a:p>
          </p:txBody>
        </p:sp>
      </p:grpSp>
      <p:grpSp>
        <p:nvGrpSpPr>
          <p:cNvPr id="30" name="Group 29">
            <a:extLst>
              <a:ext uri="{FF2B5EF4-FFF2-40B4-BE49-F238E27FC236}">
                <a16:creationId xmlns:a16="http://schemas.microsoft.com/office/drawing/2014/main" id="{E50221CF-DC05-4CE0-AD95-BC7129AC748B}"/>
              </a:ext>
            </a:extLst>
          </p:cNvPr>
          <p:cNvGrpSpPr/>
          <p:nvPr/>
        </p:nvGrpSpPr>
        <p:grpSpPr>
          <a:xfrm>
            <a:off x="5553793" y="4466989"/>
            <a:ext cx="841898" cy="761604"/>
            <a:chOff x="2223849" y="2258292"/>
            <a:chExt cx="677133" cy="574263"/>
          </a:xfrm>
        </p:grpSpPr>
        <p:pic>
          <p:nvPicPr>
            <p:cNvPr id="31" name="Picture 30" descr="A picture containing electronics, circuit&#10;&#10;Description automatically generated">
              <a:extLst>
                <a:ext uri="{FF2B5EF4-FFF2-40B4-BE49-F238E27FC236}">
                  <a16:creationId xmlns:a16="http://schemas.microsoft.com/office/drawing/2014/main" id="{81615B42-0525-43EE-B299-1A1C95AF204A}"/>
                </a:ext>
              </a:extLst>
            </p:cNvPr>
            <p:cNvPicPr>
              <a:picLocks noChangeAspect="1"/>
            </p:cNvPicPr>
            <p:nvPr/>
          </p:nvPicPr>
          <p:blipFill>
            <a:blip r:embed="rId4"/>
            <a:stretch>
              <a:fillRect/>
            </a:stretch>
          </p:blipFill>
          <p:spPr>
            <a:xfrm>
              <a:off x="2402607" y="2258292"/>
              <a:ext cx="319610" cy="319610"/>
            </a:xfrm>
            <a:prstGeom prst="rect">
              <a:avLst/>
            </a:prstGeom>
          </p:spPr>
        </p:pic>
        <p:sp>
          <p:nvSpPr>
            <p:cNvPr id="32" name="TextBox 31">
              <a:extLst>
                <a:ext uri="{FF2B5EF4-FFF2-40B4-BE49-F238E27FC236}">
                  <a16:creationId xmlns:a16="http://schemas.microsoft.com/office/drawing/2014/main" id="{1E4382C5-0140-45BC-AAA7-84A1C38E137D}"/>
                </a:ext>
              </a:extLst>
            </p:cNvPr>
            <p:cNvSpPr txBox="1"/>
            <p:nvPr/>
          </p:nvSpPr>
          <p:spPr>
            <a:xfrm>
              <a:off x="2223849" y="2530865"/>
              <a:ext cx="677133" cy="301690"/>
            </a:xfrm>
            <a:prstGeom prst="rect">
              <a:avLst/>
            </a:prstGeom>
            <a:noFill/>
          </p:spPr>
          <p:txBody>
            <a:bodyPr wrap="none" rtlCol="0">
              <a:spAutoFit/>
            </a:bodyPr>
            <a:lstStyle/>
            <a:p>
              <a:pPr algn="ctr"/>
              <a:r>
                <a:rPr lang="en-GB" sz="2000" dirty="0">
                  <a:latin typeface="Arial" panose="020B0604020202020204" pitchFamily="34" charset="0"/>
                  <a:cs typeface="Arial" panose="020B0604020202020204" pitchFamily="34" charset="0"/>
                </a:rPr>
                <a:t>Detail</a:t>
              </a:r>
            </a:p>
          </p:txBody>
        </p:sp>
      </p:grpSp>
      <p:grpSp>
        <p:nvGrpSpPr>
          <p:cNvPr id="33" name="Group 32">
            <a:extLst>
              <a:ext uri="{FF2B5EF4-FFF2-40B4-BE49-F238E27FC236}">
                <a16:creationId xmlns:a16="http://schemas.microsoft.com/office/drawing/2014/main" id="{67410FBB-0181-432F-BB3D-A167849C8A50}"/>
              </a:ext>
            </a:extLst>
          </p:cNvPr>
          <p:cNvGrpSpPr/>
          <p:nvPr/>
        </p:nvGrpSpPr>
        <p:grpSpPr>
          <a:xfrm>
            <a:off x="7119336" y="4463802"/>
            <a:ext cx="1141659" cy="761604"/>
            <a:chOff x="4834197" y="1312409"/>
            <a:chExt cx="918228" cy="574263"/>
          </a:xfrm>
        </p:grpSpPr>
        <p:pic>
          <p:nvPicPr>
            <p:cNvPr id="34" name="Picture 33" descr="A picture containing comb&#10;&#10;Description automatically generated">
              <a:extLst>
                <a:ext uri="{FF2B5EF4-FFF2-40B4-BE49-F238E27FC236}">
                  <a16:creationId xmlns:a16="http://schemas.microsoft.com/office/drawing/2014/main" id="{3E5AD619-1CBC-43B9-A314-98B49D697208}"/>
                </a:ext>
              </a:extLst>
            </p:cNvPr>
            <p:cNvPicPr>
              <a:picLocks noChangeAspect="1"/>
            </p:cNvPicPr>
            <p:nvPr/>
          </p:nvPicPr>
          <p:blipFill>
            <a:blip r:embed="rId5"/>
            <a:stretch>
              <a:fillRect/>
            </a:stretch>
          </p:blipFill>
          <p:spPr>
            <a:xfrm>
              <a:off x="5133507" y="1312409"/>
              <a:ext cx="319610" cy="319610"/>
            </a:xfrm>
            <a:prstGeom prst="rect">
              <a:avLst/>
            </a:prstGeom>
          </p:spPr>
        </p:pic>
        <p:sp>
          <p:nvSpPr>
            <p:cNvPr id="35" name="TextBox 34">
              <a:extLst>
                <a:ext uri="{FF2B5EF4-FFF2-40B4-BE49-F238E27FC236}">
                  <a16:creationId xmlns:a16="http://schemas.microsoft.com/office/drawing/2014/main" id="{015B79F8-8228-4FC5-A99D-C0EF67E68E62}"/>
                </a:ext>
              </a:extLst>
            </p:cNvPr>
            <p:cNvSpPr txBox="1"/>
            <p:nvPr/>
          </p:nvSpPr>
          <p:spPr>
            <a:xfrm>
              <a:off x="4834197" y="1584982"/>
              <a:ext cx="918228" cy="301690"/>
            </a:xfrm>
            <a:prstGeom prst="rect">
              <a:avLst/>
            </a:prstGeom>
            <a:noFill/>
          </p:spPr>
          <p:txBody>
            <a:bodyPr wrap="none" rtlCol="0">
              <a:spAutoFit/>
            </a:bodyPr>
            <a:lstStyle/>
            <a:p>
              <a:pPr algn="ctr"/>
              <a:r>
                <a:rPr lang="en-GB" sz="2000" dirty="0">
                  <a:latin typeface="Arial" panose="020B0604020202020204" pitchFamily="34" charset="0"/>
                  <a:cs typeface="Arial" panose="020B0604020202020204" pitchFamily="34" charset="0"/>
                </a:rPr>
                <a:t>Flexfield</a:t>
              </a:r>
            </a:p>
          </p:txBody>
        </p:sp>
      </p:grpSp>
      <p:grpSp>
        <p:nvGrpSpPr>
          <p:cNvPr id="36" name="Group 35">
            <a:extLst>
              <a:ext uri="{FF2B5EF4-FFF2-40B4-BE49-F238E27FC236}">
                <a16:creationId xmlns:a16="http://schemas.microsoft.com/office/drawing/2014/main" id="{D9D18D1E-45AA-4A8C-9343-74F3FA8B2FC9}"/>
              </a:ext>
            </a:extLst>
          </p:cNvPr>
          <p:cNvGrpSpPr/>
          <p:nvPr/>
        </p:nvGrpSpPr>
        <p:grpSpPr>
          <a:xfrm>
            <a:off x="6961086" y="3352881"/>
            <a:ext cx="1479892" cy="761604"/>
            <a:chOff x="4698183" y="1312409"/>
            <a:chExt cx="1190266" cy="574263"/>
          </a:xfrm>
        </p:grpSpPr>
        <p:pic>
          <p:nvPicPr>
            <p:cNvPr id="37" name="Picture 36" descr="A picture containing comb&#10;&#10;Description automatically generated">
              <a:extLst>
                <a:ext uri="{FF2B5EF4-FFF2-40B4-BE49-F238E27FC236}">
                  <a16:creationId xmlns:a16="http://schemas.microsoft.com/office/drawing/2014/main" id="{DC6FF268-AF7F-4124-A9EB-50C54C2DDA7A}"/>
                </a:ext>
              </a:extLst>
            </p:cNvPr>
            <p:cNvPicPr>
              <a:picLocks noChangeAspect="1"/>
            </p:cNvPicPr>
            <p:nvPr/>
          </p:nvPicPr>
          <p:blipFill>
            <a:blip r:embed="rId5"/>
            <a:stretch>
              <a:fillRect/>
            </a:stretch>
          </p:blipFill>
          <p:spPr>
            <a:xfrm>
              <a:off x="5133507" y="1312409"/>
              <a:ext cx="319610" cy="319610"/>
            </a:xfrm>
            <a:prstGeom prst="rect">
              <a:avLst/>
            </a:prstGeom>
          </p:spPr>
        </p:pic>
        <p:sp>
          <p:nvSpPr>
            <p:cNvPr id="38" name="TextBox 37">
              <a:extLst>
                <a:ext uri="{FF2B5EF4-FFF2-40B4-BE49-F238E27FC236}">
                  <a16:creationId xmlns:a16="http://schemas.microsoft.com/office/drawing/2014/main" id="{9B89D90F-3CDF-4D6F-88BF-00ACB2CCAF14}"/>
                </a:ext>
              </a:extLst>
            </p:cNvPr>
            <p:cNvSpPr txBox="1"/>
            <p:nvPr/>
          </p:nvSpPr>
          <p:spPr>
            <a:xfrm>
              <a:off x="4698183" y="1584982"/>
              <a:ext cx="1190266" cy="301690"/>
            </a:xfrm>
            <a:prstGeom prst="rect">
              <a:avLst/>
            </a:prstGeom>
            <a:noFill/>
          </p:spPr>
          <p:txBody>
            <a:bodyPr wrap="none" rtlCol="0">
              <a:spAutoFit/>
            </a:bodyPr>
            <a:lstStyle/>
            <a:p>
              <a:pPr algn="ctr"/>
              <a:r>
                <a:rPr lang="en-GB" sz="2000" dirty="0">
                  <a:latin typeface="Arial" panose="020B0604020202020204" pitchFamily="34" charset="0"/>
                  <a:cs typeface="Arial" panose="020B0604020202020204" pitchFamily="34" charset="0"/>
                </a:rPr>
                <a:t>Attachment</a:t>
              </a:r>
            </a:p>
          </p:txBody>
        </p:sp>
      </p:grpSp>
      <p:grpSp>
        <p:nvGrpSpPr>
          <p:cNvPr id="39" name="Group 38">
            <a:extLst>
              <a:ext uri="{FF2B5EF4-FFF2-40B4-BE49-F238E27FC236}">
                <a16:creationId xmlns:a16="http://schemas.microsoft.com/office/drawing/2014/main" id="{C7CD7576-232C-437E-AC74-96A9268BA83C}"/>
              </a:ext>
            </a:extLst>
          </p:cNvPr>
          <p:cNvGrpSpPr/>
          <p:nvPr/>
        </p:nvGrpSpPr>
        <p:grpSpPr>
          <a:xfrm>
            <a:off x="8617861" y="3376111"/>
            <a:ext cx="1309976" cy="1110622"/>
            <a:chOff x="7958070" y="2218181"/>
            <a:chExt cx="1053604" cy="837428"/>
          </a:xfrm>
        </p:grpSpPr>
        <p:sp>
          <p:nvSpPr>
            <p:cNvPr id="40" name="TextBox 39">
              <a:extLst>
                <a:ext uri="{FF2B5EF4-FFF2-40B4-BE49-F238E27FC236}">
                  <a16:creationId xmlns:a16="http://schemas.microsoft.com/office/drawing/2014/main" id="{E018DD68-BD8C-457E-ADCD-EA1DE394E0E5}"/>
                </a:ext>
              </a:extLst>
            </p:cNvPr>
            <p:cNvSpPr txBox="1"/>
            <p:nvPr/>
          </p:nvSpPr>
          <p:spPr>
            <a:xfrm>
              <a:off x="7958070" y="2521851"/>
              <a:ext cx="1053604" cy="533758"/>
            </a:xfrm>
            <a:prstGeom prst="rect">
              <a:avLst/>
            </a:prstGeom>
            <a:noFill/>
          </p:spPr>
          <p:txBody>
            <a:bodyPr wrap="none" rtlCol="0" anchor="b">
              <a:spAutoFit/>
            </a:bodyPr>
            <a:lstStyle/>
            <a:p>
              <a:pPr algn="ctr"/>
              <a:r>
                <a:rPr lang="en-GB" sz="2000" dirty="0">
                  <a:latin typeface="Arial" panose="020B0604020202020204" pitchFamily="34" charset="0"/>
                  <a:cs typeface="Arial" panose="020B0604020202020204" pitchFamily="34" charset="0"/>
                </a:rPr>
                <a:t>Oracle</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document</a:t>
              </a:r>
            </a:p>
          </p:txBody>
        </p:sp>
        <p:pic>
          <p:nvPicPr>
            <p:cNvPr id="41" name="Picture 40" descr="A picture containing drawing&#10;&#10;Description automatically generated">
              <a:extLst>
                <a:ext uri="{FF2B5EF4-FFF2-40B4-BE49-F238E27FC236}">
                  <a16:creationId xmlns:a16="http://schemas.microsoft.com/office/drawing/2014/main" id="{E1881348-DB08-48A5-ABC3-70C0FB0E4310}"/>
                </a:ext>
              </a:extLst>
            </p:cNvPr>
            <p:cNvPicPr>
              <a:picLocks noChangeAspect="1"/>
            </p:cNvPicPr>
            <p:nvPr/>
          </p:nvPicPr>
          <p:blipFill>
            <a:blip r:embed="rId6"/>
            <a:stretch>
              <a:fillRect/>
            </a:stretch>
          </p:blipFill>
          <p:spPr>
            <a:xfrm>
              <a:off x="8351767" y="2218181"/>
              <a:ext cx="307777" cy="307777"/>
            </a:xfrm>
            <a:prstGeom prst="rect">
              <a:avLst/>
            </a:prstGeom>
          </p:spPr>
        </p:pic>
      </p:grpSp>
      <p:pic>
        <p:nvPicPr>
          <p:cNvPr id="42" name="Picture 41" descr="A picture containing object, clock, meter&#10;&#10;Description automatically generated">
            <a:extLst>
              <a:ext uri="{FF2B5EF4-FFF2-40B4-BE49-F238E27FC236}">
                <a16:creationId xmlns:a16="http://schemas.microsoft.com/office/drawing/2014/main" id="{0CB9CDDC-D881-429E-B654-B4B9F4C98191}"/>
              </a:ext>
            </a:extLst>
          </p:cNvPr>
          <p:cNvPicPr>
            <a:picLocks noChangeAspect="1"/>
          </p:cNvPicPr>
          <p:nvPr/>
        </p:nvPicPr>
        <p:blipFill>
          <a:blip r:embed="rId7"/>
          <a:stretch>
            <a:fillRect/>
          </a:stretch>
        </p:blipFill>
        <p:spPr>
          <a:xfrm>
            <a:off x="5070834" y="5894020"/>
            <a:ext cx="1954370" cy="459762"/>
          </a:xfrm>
          <a:prstGeom prst="rect">
            <a:avLst/>
          </a:prstGeom>
        </p:spPr>
      </p:pic>
      <p:grpSp>
        <p:nvGrpSpPr>
          <p:cNvPr id="43" name="Group 42">
            <a:extLst>
              <a:ext uri="{FF2B5EF4-FFF2-40B4-BE49-F238E27FC236}">
                <a16:creationId xmlns:a16="http://schemas.microsoft.com/office/drawing/2014/main" id="{901C385A-8F37-4BA6-BB0A-FA974F418F24}"/>
              </a:ext>
            </a:extLst>
          </p:cNvPr>
          <p:cNvGrpSpPr/>
          <p:nvPr/>
        </p:nvGrpSpPr>
        <p:grpSpPr>
          <a:xfrm>
            <a:off x="176503" y="1340662"/>
            <a:ext cx="10061837" cy="4398264"/>
            <a:chOff x="251364" y="1108280"/>
            <a:chExt cx="7364709" cy="2968417"/>
          </a:xfrm>
        </p:grpSpPr>
        <p:grpSp>
          <p:nvGrpSpPr>
            <p:cNvPr id="44" name="Group 43">
              <a:extLst>
                <a:ext uri="{FF2B5EF4-FFF2-40B4-BE49-F238E27FC236}">
                  <a16:creationId xmlns:a16="http://schemas.microsoft.com/office/drawing/2014/main" id="{804AD677-E80F-4078-A6A7-3F38BC0DA3E4}"/>
                </a:ext>
              </a:extLst>
            </p:cNvPr>
            <p:cNvGrpSpPr/>
            <p:nvPr/>
          </p:nvGrpSpPr>
          <p:grpSpPr>
            <a:xfrm>
              <a:off x="251364" y="2356721"/>
              <a:ext cx="1238077" cy="909273"/>
              <a:chOff x="-216420" y="2238738"/>
              <a:chExt cx="1238077" cy="909273"/>
            </a:xfrm>
          </p:grpSpPr>
          <p:sp>
            <p:nvSpPr>
              <p:cNvPr id="47" name="TextBox 46">
                <a:extLst>
                  <a:ext uri="{FF2B5EF4-FFF2-40B4-BE49-F238E27FC236}">
                    <a16:creationId xmlns:a16="http://schemas.microsoft.com/office/drawing/2014/main" id="{2D1EE860-A9A8-4874-AA86-902C4F2CE11D}"/>
                  </a:ext>
                </a:extLst>
              </p:cNvPr>
              <p:cNvSpPr txBox="1"/>
              <p:nvPr/>
            </p:nvSpPr>
            <p:spPr>
              <a:xfrm>
                <a:off x="-216420" y="2587166"/>
                <a:ext cx="1238077" cy="560845"/>
              </a:xfrm>
              <a:prstGeom prst="rect">
                <a:avLst/>
              </a:prstGeom>
              <a:noFill/>
            </p:spPr>
            <p:txBody>
              <a:bodyPr wrap="none" rtlCol="0">
                <a:spAutoFit/>
              </a:bodyPr>
              <a:lstStyle/>
              <a:p>
                <a:pPr algn="ctr"/>
                <a:r>
                  <a:rPr lang="en-GB" sz="2400" b="1" dirty="0">
                    <a:latin typeface="Arial" panose="020B0604020202020204" pitchFamily="34" charset="0"/>
                    <a:cs typeface="Arial" panose="020B0604020202020204" pitchFamily="34" charset="0"/>
                  </a:rPr>
                  <a:t>User</a:t>
                </a:r>
              </a:p>
              <a:p>
                <a:pPr algn="ctr"/>
                <a:r>
                  <a:rPr lang="en-GB" sz="2400" b="1" dirty="0">
                    <a:latin typeface="Arial" panose="020B0604020202020204" pitchFamily="34" charset="0"/>
                    <a:cs typeface="Arial" panose="020B0604020202020204" pitchFamily="34" charset="0"/>
                  </a:rPr>
                  <a:t>Data entry</a:t>
                </a:r>
              </a:p>
            </p:txBody>
          </p:sp>
          <p:pic>
            <p:nvPicPr>
              <p:cNvPr id="48" name="Picture 47" descr="A picture containing drawing&#10;&#10;Description automatically generated">
                <a:extLst>
                  <a:ext uri="{FF2B5EF4-FFF2-40B4-BE49-F238E27FC236}">
                    <a16:creationId xmlns:a16="http://schemas.microsoft.com/office/drawing/2014/main" id="{03EFA94A-CFA0-4387-A36F-F0A1EF68374E}"/>
                  </a:ext>
                </a:extLst>
              </p:cNvPr>
              <p:cNvPicPr>
                <a:picLocks noChangeAspect="1"/>
              </p:cNvPicPr>
              <p:nvPr/>
            </p:nvPicPr>
            <p:blipFill>
              <a:blip r:embed="rId8"/>
              <a:stretch>
                <a:fillRect/>
              </a:stretch>
            </p:blipFill>
            <p:spPr>
              <a:xfrm>
                <a:off x="215446" y="2238738"/>
                <a:ext cx="374343" cy="350140"/>
              </a:xfrm>
              <a:prstGeom prst="rect">
                <a:avLst/>
              </a:prstGeom>
            </p:spPr>
          </p:pic>
        </p:grpSp>
        <p:sp>
          <p:nvSpPr>
            <p:cNvPr id="45" name="Rectangle 44">
              <a:extLst>
                <a:ext uri="{FF2B5EF4-FFF2-40B4-BE49-F238E27FC236}">
                  <a16:creationId xmlns:a16="http://schemas.microsoft.com/office/drawing/2014/main" id="{3500A8AF-9689-46AF-BCFA-C4264D13A285}"/>
                </a:ext>
              </a:extLst>
            </p:cNvPr>
            <p:cNvSpPr/>
            <p:nvPr/>
          </p:nvSpPr>
          <p:spPr>
            <a:xfrm>
              <a:off x="1605238" y="1108280"/>
              <a:ext cx="6010835" cy="2968417"/>
            </a:xfrm>
            <a:prstGeom prst="rect">
              <a:avLst/>
            </a:prstGeom>
            <a:noFill/>
            <a:ln w="57150">
              <a:solidFill>
                <a:srgbClr val="0A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2B6CB47F-28E6-4CB9-B550-CF037822823D}"/>
                </a:ext>
              </a:extLst>
            </p:cNvPr>
            <p:cNvCxnSpPr>
              <a:cxnSpLocks/>
            </p:cNvCxnSpPr>
            <p:nvPr/>
          </p:nvCxnSpPr>
          <p:spPr>
            <a:xfrm>
              <a:off x="1136070" y="2592488"/>
              <a:ext cx="460852" cy="0"/>
            </a:xfrm>
            <a:prstGeom prst="straightConnector1">
              <a:avLst/>
            </a:prstGeom>
            <a:ln w="57150">
              <a:solidFill>
                <a:srgbClr val="0A9FFF"/>
              </a:solidFill>
              <a:tailEnd type="none"/>
            </a:ln>
          </p:spPr>
          <p:style>
            <a:lnRef idx="1">
              <a:schemeClr val="accent4"/>
            </a:lnRef>
            <a:fillRef idx="0">
              <a:schemeClr val="accent4"/>
            </a:fillRef>
            <a:effectRef idx="0">
              <a:schemeClr val="accent4"/>
            </a:effectRef>
            <a:fontRef idx="minor">
              <a:schemeClr val="tx1"/>
            </a:fontRef>
          </p:style>
        </p:cxnSp>
      </p:grpSp>
      <p:cxnSp>
        <p:nvCxnSpPr>
          <p:cNvPr id="49" name="Straight Arrow Connector 48">
            <a:extLst>
              <a:ext uri="{FF2B5EF4-FFF2-40B4-BE49-F238E27FC236}">
                <a16:creationId xmlns:a16="http://schemas.microsoft.com/office/drawing/2014/main" id="{78A433CD-21F5-4D01-AD00-1F991B48B96F}"/>
              </a:ext>
            </a:extLst>
          </p:cNvPr>
          <p:cNvCxnSpPr>
            <a:cxnSpLocks/>
          </p:cNvCxnSpPr>
          <p:nvPr/>
        </p:nvCxnSpPr>
        <p:spPr>
          <a:xfrm>
            <a:off x="7986067" y="3554912"/>
            <a:ext cx="1046323" cy="0"/>
          </a:xfrm>
          <a:prstGeom prst="straightConnector1">
            <a:avLst/>
          </a:prstGeom>
          <a:ln w="38100">
            <a:solidFill>
              <a:srgbClr val="0A9FFF"/>
            </a:solidFill>
            <a:tailEnd type="triangle"/>
          </a:ln>
        </p:spPr>
        <p:style>
          <a:lnRef idx="1">
            <a:schemeClr val="accent4"/>
          </a:lnRef>
          <a:fillRef idx="0">
            <a:schemeClr val="accent4"/>
          </a:fillRef>
          <a:effectRef idx="0">
            <a:schemeClr val="accent4"/>
          </a:effectRef>
          <a:fontRef idx="minor">
            <a:schemeClr val="tx1"/>
          </a:fontRef>
        </p:style>
      </p:cxnSp>
      <p:cxnSp>
        <p:nvCxnSpPr>
          <p:cNvPr id="109" name="Straight Arrow Connector 108">
            <a:extLst>
              <a:ext uri="{FF2B5EF4-FFF2-40B4-BE49-F238E27FC236}">
                <a16:creationId xmlns:a16="http://schemas.microsoft.com/office/drawing/2014/main" id="{CB817EFB-44E7-41CF-B1F0-98ECE9970C58}"/>
              </a:ext>
            </a:extLst>
          </p:cNvPr>
          <p:cNvCxnSpPr>
            <a:cxnSpLocks/>
          </p:cNvCxnSpPr>
          <p:nvPr/>
        </p:nvCxnSpPr>
        <p:spPr>
          <a:xfrm>
            <a:off x="2920389" y="3539794"/>
            <a:ext cx="582949" cy="15118"/>
          </a:xfrm>
          <a:prstGeom prst="straightConnector1">
            <a:avLst/>
          </a:prstGeom>
          <a:ln w="38100">
            <a:solidFill>
              <a:srgbClr val="02DFC8"/>
            </a:solidFill>
            <a:tailEnd type="non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808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wipe(left)">
                                      <p:cBhvr>
                                        <p:cTn id="18" dur="200"/>
                                        <p:tgtEl>
                                          <p:spTgt spid="109"/>
                                        </p:tgtEl>
                                      </p:cBhvr>
                                    </p:animEffect>
                                  </p:childTnLst>
                                </p:cTn>
                              </p:par>
                            </p:childTnLst>
                          </p:cTn>
                        </p:par>
                        <p:par>
                          <p:cTn id="19" fill="hold">
                            <p:stCondLst>
                              <p:cond delay="1200"/>
                            </p:stCondLst>
                            <p:childTnLst>
                              <p:par>
                                <p:cTn id="20" presetID="10" presetClass="entr" presetSubtype="0" fill="hold" nodeType="afterEffect">
                                  <p:stCondLst>
                                    <p:cond delay="1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50"/>
                                        <p:tgtEl>
                                          <p:spTgt spid="21"/>
                                        </p:tgtEl>
                                      </p:cBhvr>
                                    </p:animEffect>
                                  </p:childTnLst>
                                </p:cTn>
                              </p:par>
                              <p:par>
                                <p:cTn id="23" presetID="22" presetClass="entr" presetSubtype="8"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950"/>
                            </p:stCondLst>
                            <p:childTnLst>
                              <p:par>
                                <p:cTn id="27" presetID="10" presetClass="entr" presetSubtype="0" fill="hold" nodeType="afterEffect">
                                  <p:stCondLst>
                                    <p:cond delay="3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22" presetClass="entr" presetSubtype="8" fill="hold" nodeType="with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2800"/>
                            </p:stCondLst>
                            <p:childTnLst>
                              <p:par>
                                <p:cTn id="34" presetID="10" presetClass="entr" presetSubtype="0" fill="hold" nodeType="afterEffect">
                                  <p:stCondLst>
                                    <p:cond delay="35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8" fill="hold" nodeType="withEffect">
                                  <p:stCondLst>
                                    <p:cond delay="25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3650"/>
                            </p:stCondLst>
                            <p:childTnLst>
                              <p:par>
                                <p:cTn id="41" presetID="10" presetClass="entr" presetSubtype="0" fill="hold" nodeType="afterEffect">
                                  <p:stCondLst>
                                    <p:cond delay="25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22" presetClass="entr" presetSubtype="8" fill="hold" nodeType="withEffect">
                                  <p:stCondLst>
                                    <p:cond delay="15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4400"/>
                            </p:stCondLst>
                            <p:childTnLst>
                              <p:par>
                                <p:cTn id="48" presetID="10" presetClass="entr" presetSubtype="0" fill="hold" nodeType="afterEffect">
                                  <p:stCondLst>
                                    <p:cond delay="35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22" presetClass="entr" presetSubtype="8" fill="hold" nodeType="withEffect">
                                  <p:stCondLst>
                                    <p:cond delay="25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250"/>
                            </p:stCondLst>
                            <p:childTnLst>
                              <p:par>
                                <p:cTn id="55" presetID="10" presetClass="entr" presetSubtype="0" fill="hold" nodeType="afterEffect">
                                  <p:stCondLst>
                                    <p:cond delay="35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22" presetClass="entr" presetSubtype="8" fill="hold" nodeType="withEffect">
                                  <p:stCondLst>
                                    <p:cond delay="25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100"/>
                            </p:stCondLst>
                            <p:childTnLst>
                              <p:par>
                                <p:cTn id="62" presetID="10" presetClass="entr" presetSubtype="0" fill="hold" nodeType="afterEffect">
                                  <p:stCondLst>
                                    <p:cond delay="35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22" presetClass="entr" presetSubtype="8" fill="hold" nodeType="withEffect">
                                  <p:stCondLst>
                                    <p:cond delay="25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6950"/>
                            </p:stCondLst>
                            <p:childTnLst>
                              <p:par>
                                <p:cTn id="69" presetID="22" presetClass="entr" presetSubtype="8" fill="hold" nodeType="afterEffect">
                                  <p:stCondLst>
                                    <p:cond delay="25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500"/>
                                        <p:tgtEl>
                                          <p:spTgt spid="49"/>
                                        </p:tgtEl>
                                      </p:cBhvr>
                                    </p:animEffect>
                                  </p:childTnLst>
                                </p:cTn>
                              </p:par>
                            </p:childTnLst>
                          </p:cTn>
                        </p:par>
                        <p:par>
                          <p:cTn id="72" fill="hold">
                            <p:stCondLst>
                              <p:cond delay="7700"/>
                            </p:stCondLst>
                            <p:childTnLst>
                              <p:par>
                                <p:cTn id="73" presetID="10" presetClass="entr" presetSubtype="0"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B46F962-5EA6-42A2-ABF5-8758154644DA}"/>
              </a:ext>
            </a:extLst>
          </p:cNvPr>
          <p:cNvCxnSpPr>
            <a:cxnSpLocks/>
            <a:endCxn id="23" idx="2"/>
          </p:cNvCxnSpPr>
          <p:nvPr/>
        </p:nvCxnSpPr>
        <p:spPr>
          <a:xfrm>
            <a:off x="-471480" y="2692058"/>
            <a:ext cx="1195754" cy="0"/>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40A663-2DE4-4226-BC04-D5E3644B989A}"/>
              </a:ext>
            </a:extLst>
          </p:cNvPr>
          <p:cNvCxnSpPr>
            <a:cxnSpLocks/>
            <a:stCxn id="23" idx="6"/>
            <a:endCxn id="24" idx="2"/>
          </p:cNvCxnSpPr>
          <p:nvPr/>
        </p:nvCxnSpPr>
        <p:spPr>
          <a:xfrm>
            <a:off x="2900663" y="2692058"/>
            <a:ext cx="1767873" cy="0"/>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F9C50E-BF58-4C98-877E-7CD259666A6B}"/>
              </a:ext>
            </a:extLst>
          </p:cNvPr>
          <p:cNvCxnSpPr>
            <a:cxnSpLocks/>
            <a:stCxn id="24" idx="6"/>
            <a:endCxn id="26" idx="2"/>
          </p:cNvCxnSpPr>
          <p:nvPr/>
        </p:nvCxnSpPr>
        <p:spPr>
          <a:xfrm>
            <a:off x="6844925" y="2692058"/>
            <a:ext cx="1767872" cy="25056"/>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7E625AE-59B7-446C-9247-7DB44BD0D71C}"/>
              </a:ext>
            </a:extLst>
          </p:cNvPr>
          <p:cNvSpPr/>
          <p:nvPr/>
        </p:nvSpPr>
        <p:spPr>
          <a:xfrm>
            <a:off x="724274" y="1645920"/>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A80DF03-8FD0-451A-A509-FE9D41397E02}"/>
              </a:ext>
            </a:extLst>
          </p:cNvPr>
          <p:cNvSpPr/>
          <p:nvPr/>
        </p:nvSpPr>
        <p:spPr>
          <a:xfrm>
            <a:off x="4668536" y="1645920"/>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C7F45432-2F3F-4B10-83C3-2B4FC5182A94}"/>
              </a:ext>
            </a:extLst>
          </p:cNvPr>
          <p:cNvCxnSpPr>
            <a:cxnSpLocks/>
          </p:cNvCxnSpPr>
          <p:nvPr/>
        </p:nvCxnSpPr>
        <p:spPr>
          <a:xfrm flipV="1">
            <a:off x="10878880" y="2704586"/>
            <a:ext cx="1425570" cy="4941"/>
          </a:xfrm>
          <a:prstGeom prst="line">
            <a:avLst/>
          </a:prstGeom>
          <a:ln w="38100" cap="rnd">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EFD8E9B-E12C-4F1D-A169-056FE2B704CB}"/>
              </a:ext>
            </a:extLst>
          </p:cNvPr>
          <p:cNvSpPr/>
          <p:nvPr/>
        </p:nvSpPr>
        <p:spPr>
          <a:xfrm>
            <a:off x="8612797" y="1670976"/>
            <a:ext cx="2176389" cy="2092275"/>
          </a:xfrm>
          <a:prstGeom prst="ellipse">
            <a:avLst/>
          </a:prstGeom>
          <a:solidFill>
            <a:schemeClr val="bg1"/>
          </a:solidFill>
          <a:ln w="19050">
            <a:solidFill>
              <a:srgbClr val="091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E6CC21D-5E7C-49B7-A8DE-41FEA0D6C8EF}"/>
              </a:ext>
            </a:extLst>
          </p:cNvPr>
          <p:cNvSpPr txBox="1"/>
          <p:nvPr/>
        </p:nvSpPr>
        <p:spPr>
          <a:xfrm>
            <a:off x="4636008" y="3964638"/>
            <a:ext cx="2208917" cy="1646605"/>
          </a:xfrm>
          <a:prstGeom prst="rect">
            <a:avLst/>
          </a:prstGeom>
          <a:noFill/>
        </p:spPr>
        <p:txBody>
          <a:bodyPr wrap="square" rtlCol="0">
            <a:spAutoFit/>
          </a:bodyPr>
          <a:lstStyle/>
          <a:p>
            <a:pPr lvl="0" algn="ctr" defTabSz="914400">
              <a:spcAft>
                <a:spcPts val="600"/>
              </a:spcAft>
              <a:buClr>
                <a:srgbClr val="000000"/>
              </a:buClr>
              <a:defRPr/>
            </a:pPr>
            <a:r>
              <a:rPr lang="en-US" sz="2400" b="1" kern="0" dirty="0">
                <a:solidFill>
                  <a:srgbClr val="21A366"/>
                </a:solidFill>
                <a:latin typeface="Depot New Rg" panose="020B0503000000020004" pitchFamily="34" charset="0"/>
                <a:cs typeface="Arial"/>
                <a:sym typeface="Arial"/>
              </a:rPr>
              <a:t>EXCEL </a:t>
            </a:r>
            <a:br>
              <a:rPr lang="en-US" sz="2400" b="1" kern="0" dirty="0">
                <a:solidFill>
                  <a:srgbClr val="21A366"/>
                </a:solidFill>
                <a:latin typeface="Depot New Rg" panose="020B0503000000020004" pitchFamily="34" charset="0"/>
                <a:cs typeface="Arial"/>
                <a:sym typeface="Arial"/>
              </a:rPr>
            </a:br>
            <a:r>
              <a:rPr lang="en-US" sz="2400" b="1" kern="0" dirty="0">
                <a:solidFill>
                  <a:srgbClr val="21A366"/>
                </a:solidFill>
                <a:latin typeface="Depot New Rg" panose="020B0503000000020004" pitchFamily="34" charset="0"/>
                <a:cs typeface="Arial"/>
                <a:sym typeface="Arial"/>
              </a:rPr>
              <a:t>SPREADSHEET</a:t>
            </a:r>
          </a:p>
          <a:p>
            <a:pPr lvl="0" algn="ctr"/>
            <a:r>
              <a:rPr lang="en-US" sz="1600" dirty="0">
                <a:solidFill>
                  <a:srgbClr val="63666A"/>
                </a:solidFill>
                <a:latin typeface="Depot New Rg" panose="020B0503000000020004" pitchFamily="34" charset="0"/>
              </a:rPr>
              <a:t>Wide visibility of your </a:t>
            </a:r>
            <a:br>
              <a:rPr lang="en-US" sz="1600" dirty="0">
                <a:solidFill>
                  <a:srgbClr val="63666A"/>
                </a:solidFill>
                <a:latin typeface="Depot New Rg" panose="020B0503000000020004" pitchFamily="34" charset="0"/>
              </a:rPr>
            </a:br>
            <a:r>
              <a:rPr lang="en-US" sz="1600" dirty="0">
                <a:solidFill>
                  <a:srgbClr val="63666A"/>
                </a:solidFill>
                <a:latin typeface="Depot New Rg" panose="020B0503000000020004" pitchFamily="34" charset="0"/>
              </a:rPr>
              <a:t>data across broad sets of columns.</a:t>
            </a:r>
          </a:p>
        </p:txBody>
      </p:sp>
      <p:sp>
        <p:nvSpPr>
          <p:cNvPr id="28" name="TextBox 27">
            <a:extLst>
              <a:ext uri="{FF2B5EF4-FFF2-40B4-BE49-F238E27FC236}">
                <a16:creationId xmlns:a16="http://schemas.microsoft.com/office/drawing/2014/main" id="{2F47340C-9663-48DA-9515-26D26182C038}"/>
              </a:ext>
            </a:extLst>
          </p:cNvPr>
          <p:cNvSpPr txBox="1"/>
          <p:nvPr/>
        </p:nvSpPr>
        <p:spPr>
          <a:xfrm>
            <a:off x="815126" y="3964638"/>
            <a:ext cx="2034540" cy="1646605"/>
          </a:xfrm>
          <a:prstGeom prst="rect">
            <a:avLst/>
          </a:prstGeom>
          <a:noFill/>
        </p:spPr>
        <p:txBody>
          <a:bodyPr wrap="square" rtlCol="0">
            <a:spAutoFit/>
          </a:bodyPr>
          <a:lstStyle/>
          <a:p>
            <a:pPr algn="ctr">
              <a:spcAft>
                <a:spcPts val="600"/>
              </a:spcAft>
            </a:pPr>
            <a:r>
              <a:rPr lang="en-US" sz="2400" b="1" dirty="0">
                <a:latin typeface="Depot New Rg" panose="020B0503000000020004" pitchFamily="34" charset="0"/>
              </a:rPr>
              <a:t>YOUR </a:t>
            </a:r>
            <a:br>
              <a:rPr lang="en-US" sz="2400" b="1" dirty="0">
                <a:latin typeface="Depot New Rg" panose="020B0503000000020004" pitchFamily="34" charset="0"/>
              </a:rPr>
            </a:br>
            <a:r>
              <a:rPr lang="en-US" sz="2400" b="1" dirty="0">
                <a:latin typeface="Depot New Rg" panose="020B0503000000020004" pitchFamily="34" charset="0"/>
              </a:rPr>
              <a:t>DOCUMENTS</a:t>
            </a:r>
          </a:p>
          <a:p>
            <a:pPr algn="ctr"/>
            <a:r>
              <a:rPr lang="en-US" sz="1600" dirty="0">
                <a:solidFill>
                  <a:srgbClr val="63666A"/>
                </a:solidFill>
                <a:latin typeface="Depot New Rg" panose="020B0503000000020004" pitchFamily="34" charset="0"/>
              </a:rPr>
              <a:t>Electronic, physical, contracts, external data sources etc.</a:t>
            </a:r>
          </a:p>
        </p:txBody>
      </p:sp>
      <p:sp>
        <p:nvSpPr>
          <p:cNvPr id="29" name="TextBox 28">
            <a:extLst>
              <a:ext uri="{FF2B5EF4-FFF2-40B4-BE49-F238E27FC236}">
                <a16:creationId xmlns:a16="http://schemas.microsoft.com/office/drawing/2014/main" id="{B1371402-86CC-4387-8F49-7235FEDF750D}"/>
              </a:ext>
            </a:extLst>
          </p:cNvPr>
          <p:cNvSpPr txBox="1"/>
          <p:nvPr/>
        </p:nvSpPr>
        <p:spPr>
          <a:xfrm>
            <a:off x="8789281" y="3998975"/>
            <a:ext cx="2034540" cy="1646605"/>
          </a:xfrm>
          <a:prstGeom prst="rect">
            <a:avLst/>
          </a:prstGeom>
          <a:noFill/>
        </p:spPr>
        <p:txBody>
          <a:bodyPr wrap="square" rtlCol="0">
            <a:spAutoFit/>
          </a:bodyPr>
          <a:lstStyle/>
          <a:p>
            <a:pPr algn="ctr">
              <a:spcAft>
                <a:spcPts val="600"/>
              </a:spcAft>
            </a:pPr>
            <a:r>
              <a:rPr lang="en-US" sz="2400" b="1" dirty="0">
                <a:solidFill>
                  <a:srgbClr val="FF0000"/>
                </a:solidFill>
                <a:latin typeface="Depot New Rg" panose="020B0503000000020004" pitchFamily="34" charset="0"/>
              </a:rPr>
              <a:t>ORACLE </a:t>
            </a:r>
            <a:br>
              <a:rPr lang="en-US" sz="2400" b="1" dirty="0">
                <a:solidFill>
                  <a:srgbClr val="FF0000"/>
                </a:solidFill>
                <a:latin typeface="Depot New Rg" panose="020B0503000000020004" pitchFamily="34" charset="0"/>
              </a:rPr>
            </a:br>
            <a:r>
              <a:rPr lang="en-US" sz="2400" b="1" dirty="0">
                <a:solidFill>
                  <a:srgbClr val="FF0000"/>
                </a:solidFill>
                <a:latin typeface="Depot New Rg" panose="020B0503000000020004" pitchFamily="34" charset="0"/>
              </a:rPr>
              <a:t>DOCUMENTS</a:t>
            </a:r>
          </a:p>
          <a:p>
            <a:pPr algn="ctr"/>
            <a:r>
              <a:rPr lang="en-NZ" sz="1600" dirty="0">
                <a:solidFill>
                  <a:srgbClr val="63666A"/>
                </a:solidFill>
                <a:latin typeface="Depot New Rg" panose="020B0503000000020004" pitchFamily="34" charset="0"/>
              </a:rPr>
              <a:t>Getting information loaded into the Oracle eco-system.</a:t>
            </a:r>
          </a:p>
        </p:txBody>
      </p:sp>
      <p:pic>
        <p:nvPicPr>
          <p:cNvPr id="30" name="Picture 29" descr="A picture containing object, clock, meter&#10;&#10;Description automatically generated">
            <a:extLst>
              <a:ext uri="{FF2B5EF4-FFF2-40B4-BE49-F238E27FC236}">
                <a16:creationId xmlns:a16="http://schemas.microsoft.com/office/drawing/2014/main" id="{0A247901-D1E7-4B30-BCFF-B43FD40B8E9C}"/>
              </a:ext>
            </a:extLst>
          </p:cNvPr>
          <p:cNvPicPr>
            <a:picLocks noChangeAspect="1"/>
          </p:cNvPicPr>
          <p:nvPr/>
        </p:nvPicPr>
        <p:blipFill>
          <a:blip r:embed="rId3"/>
          <a:stretch>
            <a:fillRect/>
          </a:stretch>
        </p:blipFill>
        <p:spPr>
          <a:xfrm>
            <a:off x="8738199" y="2480068"/>
            <a:ext cx="2015279" cy="474091"/>
          </a:xfrm>
          <a:prstGeom prst="rect">
            <a:avLst/>
          </a:prstGeom>
        </p:spPr>
      </p:pic>
      <p:pic>
        <p:nvPicPr>
          <p:cNvPr id="32" name="Graphic 31" descr="Document with solid fill">
            <a:extLst>
              <a:ext uri="{FF2B5EF4-FFF2-40B4-BE49-F238E27FC236}">
                <a16:creationId xmlns:a16="http://schemas.microsoft.com/office/drawing/2014/main" id="{59CBAC50-3F1E-4E52-AFAA-3BBF04695C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9761" y="2082842"/>
            <a:ext cx="1218431" cy="1218431"/>
          </a:xfrm>
          <a:prstGeom prst="rect">
            <a:avLst/>
          </a:prstGeom>
        </p:spPr>
      </p:pic>
      <p:sp>
        <p:nvSpPr>
          <p:cNvPr id="46" name="Title 5">
            <a:extLst>
              <a:ext uri="{FF2B5EF4-FFF2-40B4-BE49-F238E27FC236}">
                <a16:creationId xmlns:a16="http://schemas.microsoft.com/office/drawing/2014/main" id="{86DD934D-FEBA-4CF5-884D-5884038AAC57}"/>
              </a:ext>
            </a:extLst>
          </p:cNvPr>
          <p:cNvSpPr>
            <a:spLocks noGrp="1"/>
          </p:cNvSpPr>
          <p:nvPr>
            <p:ph type="title"/>
          </p:nvPr>
        </p:nvSpPr>
        <p:spPr>
          <a:xfrm>
            <a:off x="709035" y="291662"/>
            <a:ext cx="9805100" cy="963630"/>
          </a:xfrm>
        </p:spPr>
        <p:txBody>
          <a:bodyPr/>
          <a:lstStyle/>
          <a:p>
            <a:r>
              <a:rPr lang="en-US" dirty="0"/>
              <a:t>User Identifies Excel as a solution</a:t>
            </a:r>
            <a:endParaRPr lang="en-CA" dirty="0"/>
          </a:p>
        </p:txBody>
      </p:sp>
      <p:pic>
        <p:nvPicPr>
          <p:cNvPr id="16" name="Picture 15" descr="A close up of a sign&#10;&#10;Description automatically generated">
            <a:extLst>
              <a:ext uri="{FF2B5EF4-FFF2-40B4-BE49-F238E27FC236}">
                <a16:creationId xmlns:a16="http://schemas.microsoft.com/office/drawing/2014/main" id="{5F9F165E-76F7-4B77-A5DA-90797885C9C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14222" y1="33778" x2="36889" y2="15556"/>
                        <a14:foregroundMark x1="38667" y1="16000" x2="85778" y2="18222"/>
                        <a14:foregroundMark x1="85778" y1="18222" x2="85333" y2="83111"/>
                        <a14:foregroundMark x1="84889" y1="83111" x2="27111" y2="83556"/>
                        <a14:foregroundMark x1="27111" y1="83556" x2="14222" y2="64444"/>
                        <a14:foregroundMark x1="14222" y1="64444" x2="13333" y2="36000"/>
                      </a14:backgroundRemoval>
                    </a14:imgEffect>
                  </a14:imgLayer>
                </a14:imgProps>
              </a:ext>
            </a:extLst>
          </a:blip>
          <a:stretch>
            <a:fillRect/>
          </a:stretch>
        </p:blipFill>
        <p:spPr>
          <a:xfrm>
            <a:off x="4793938" y="1808122"/>
            <a:ext cx="1767872" cy="1767872"/>
          </a:xfrm>
          <a:prstGeom prst="rect">
            <a:avLst/>
          </a:prstGeom>
        </p:spPr>
      </p:pic>
    </p:spTree>
    <p:extLst>
      <p:ext uri="{BB962C8B-B14F-4D97-AF65-F5344CB8AC3E}">
        <p14:creationId xmlns:p14="http://schemas.microsoft.com/office/powerpoint/2010/main" val="272947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4EFEA5-DBF1-488F-A0E3-A2F55E9DE4F7}"/>
              </a:ext>
            </a:extLst>
          </p:cNvPr>
          <p:cNvSpPr/>
          <p:nvPr/>
        </p:nvSpPr>
        <p:spPr>
          <a:xfrm>
            <a:off x="5636795" y="984903"/>
            <a:ext cx="6268160" cy="4026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US" sz="2000" kern="1200" dirty="0">
              <a:solidFill>
                <a:prstClr val="white"/>
              </a:solidFill>
              <a:latin typeface="Calibri" panose="020F0502020204030204"/>
            </a:endParaRPr>
          </a:p>
        </p:txBody>
      </p:sp>
      <p:sp>
        <p:nvSpPr>
          <p:cNvPr id="6" name="Title 5">
            <a:extLst>
              <a:ext uri="{FF2B5EF4-FFF2-40B4-BE49-F238E27FC236}">
                <a16:creationId xmlns:a16="http://schemas.microsoft.com/office/drawing/2014/main" id="{D12DD42B-B5A0-4193-9758-623F7733B0AC}"/>
              </a:ext>
            </a:extLst>
          </p:cNvPr>
          <p:cNvSpPr>
            <a:spLocks noGrp="1"/>
          </p:cNvSpPr>
          <p:nvPr>
            <p:ph type="ctrTitle"/>
          </p:nvPr>
        </p:nvSpPr>
        <p:spPr/>
        <p:txBody>
          <a:bodyPr>
            <a:normAutofit/>
          </a:bodyPr>
          <a:lstStyle/>
          <a:p>
            <a:r>
              <a:rPr lang="en-US" sz="4000" dirty="0"/>
              <a:t>Oracle Solutions</a:t>
            </a:r>
            <a:endParaRPr lang="en-CA" sz="4000" dirty="0"/>
          </a:p>
        </p:txBody>
      </p:sp>
      <p:sp>
        <p:nvSpPr>
          <p:cNvPr id="8" name="Google Shape;161;p28">
            <a:extLst>
              <a:ext uri="{FF2B5EF4-FFF2-40B4-BE49-F238E27FC236}">
                <a16:creationId xmlns:a16="http://schemas.microsoft.com/office/drawing/2014/main" id="{BF31BC4C-C88D-4A7D-BF98-E95D0AC90891}"/>
              </a:ext>
            </a:extLst>
          </p:cNvPr>
          <p:cNvSpPr txBox="1"/>
          <p:nvPr/>
        </p:nvSpPr>
        <p:spPr>
          <a:xfrm>
            <a:off x="6211018" y="2530508"/>
            <a:ext cx="5601419" cy="643186"/>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600"/>
              </a:spcAft>
              <a:buClrTx/>
              <a:buSzPct val="100000"/>
              <a:buFont typeface="+mj-lt"/>
              <a:buAutoNum type="arabicPeriod"/>
            </a:pPr>
            <a:r>
              <a:rPr lang="en-US" sz="2800" b="1" dirty="0">
                <a:solidFill>
                  <a:srgbClr val="091F2C"/>
                </a:solidFill>
                <a:latin typeface="Depot New Rg" panose="020B0503000000020004" pitchFamily="34" charset="0"/>
              </a:rPr>
              <a:t> Seeded Web ADI Templates</a:t>
            </a:r>
            <a:endParaRPr sz="2800" b="1" dirty="0">
              <a:solidFill>
                <a:srgbClr val="091F2C"/>
              </a:solidFill>
              <a:latin typeface="Depot New Rg" panose="020B0503000000020004" pitchFamily="34" charset="0"/>
            </a:endParaRPr>
          </a:p>
        </p:txBody>
      </p:sp>
      <p:sp>
        <p:nvSpPr>
          <p:cNvPr id="9" name="Google Shape;161;p28">
            <a:extLst>
              <a:ext uri="{FF2B5EF4-FFF2-40B4-BE49-F238E27FC236}">
                <a16:creationId xmlns:a16="http://schemas.microsoft.com/office/drawing/2014/main" id="{62EEEF05-D850-4337-A221-8B2E6DD5DB26}"/>
              </a:ext>
            </a:extLst>
          </p:cNvPr>
          <p:cNvSpPr txBox="1"/>
          <p:nvPr/>
        </p:nvSpPr>
        <p:spPr>
          <a:xfrm>
            <a:off x="6211019" y="3724053"/>
            <a:ext cx="5438437" cy="643186"/>
          </a:xfrm>
          <a:prstGeom prst="rect">
            <a:avLst/>
          </a:prstGeom>
          <a:noFill/>
          <a:ln>
            <a:noFill/>
          </a:ln>
        </p:spPr>
        <p:txBody>
          <a:bodyPr spcFirstLastPara="1" wrap="square" lIns="91425" tIns="91425" rIns="91425" bIns="91425" anchor="t" anchorCtr="0">
            <a:noAutofit/>
          </a:bodyPr>
          <a:lstStyle/>
          <a:p>
            <a:pPr marL="342900" lvl="0" indent="-342900">
              <a:spcAft>
                <a:spcPts val="600"/>
              </a:spcAft>
              <a:buClrTx/>
              <a:buSzPct val="100000"/>
              <a:buFont typeface="+mj-lt"/>
              <a:buAutoNum type="arabicPeriod" startAt="2"/>
            </a:pPr>
            <a:r>
              <a:rPr lang="en-US" sz="2800" b="1" dirty="0">
                <a:solidFill>
                  <a:srgbClr val="091F2C"/>
                </a:solidFill>
                <a:latin typeface="Depot New Rg" panose="020B0503000000020004" pitchFamily="34" charset="0"/>
              </a:rPr>
              <a:t> Web ADI Custom Development</a:t>
            </a:r>
            <a:endParaRPr sz="2800" b="1" dirty="0">
              <a:solidFill>
                <a:srgbClr val="091F2C"/>
              </a:solidFill>
              <a:latin typeface="Depot New Rg" panose="020B0503000000020004" pitchFamily="34" charset="0"/>
            </a:endParaRPr>
          </a:p>
        </p:txBody>
      </p:sp>
      <p:sp>
        <p:nvSpPr>
          <p:cNvPr id="10" name="Google Shape;160;p28">
            <a:extLst>
              <a:ext uri="{FF2B5EF4-FFF2-40B4-BE49-F238E27FC236}">
                <a16:creationId xmlns:a16="http://schemas.microsoft.com/office/drawing/2014/main" id="{4A334797-0086-46DC-BDDE-63C16F428DF2}"/>
              </a:ext>
            </a:extLst>
          </p:cNvPr>
          <p:cNvSpPr txBox="1"/>
          <p:nvPr/>
        </p:nvSpPr>
        <p:spPr>
          <a:xfrm>
            <a:off x="6097078" y="1414413"/>
            <a:ext cx="5829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7BB"/>
              </a:buClr>
              <a:buSzPts val="2800"/>
              <a:buFont typeface="Arial"/>
              <a:buNone/>
            </a:pPr>
            <a:r>
              <a:rPr lang="en-US" sz="4400" b="1" dirty="0">
                <a:solidFill>
                  <a:srgbClr val="091F2C"/>
                </a:solidFill>
                <a:latin typeface="Depot New Rg" panose="020B0503000000020004" pitchFamily="34" charset="0"/>
              </a:rPr>
              <a:t>Web ADI offerings:</a:t>
            </a:r>
            <a:endParaRPr sz="4400" b="1" dirty="0">
              <a:solidFill>
                <a:srgbClr val="091F2C"/>
              </a:solidFill>
              <a:latin typeface="Depot New Rg" panose="020B0503000000020004" pitchFamily="34" charset="0"/>
            </a:endParaRPr>
          </a:p>
        </p:txBody>
      </p:sp>
    </p:spTree>
    <p:extLst>
      <p:ext uri="{BB962C8B-B14F-4D97-AF65-F5344CB8AC3E}">
        <p14:creationId xmlns:p14="http://schemas.microsoft.com/office/powerpoint/2010/main" val="17863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665586-F307-40F3-9D00-D21CE6A896A0}"/>
              </a:ext>
            </a:extLst>
          </p:cNvPr>
          <p:cNvSpPr>
            <a:spLocks noGrp="1"/>
          </p:cNvSpPr>
          <p:nvPr>
            <p:ph type="title"/>
          </p:nvPr>
        </p:nvSpPr>
        <p:spPr/>
        <p:txBody>
          <a:bodyPr/>
          <a:lstStyle/>
          <a:p>
            <a:r>
              <a:rPr lang="en-US" dirty="0"/>
              <a:t>Seeded WebADI Templates</a:t>
            </a:r>
            <a:endParaRPr lang="en-CA" dirty="0"/>
          </a:p>
        </p:txBody>
      </p:sp>
      <p:grpSp>
        <p:nvGrpSpPr>
          <p:cNvPr id="4" name="Google Shape;276;p21">
            <a:extLst>
              <a:ext uri="{FF2B5EF4-FFF2-40B4-BE49-F238E27FC236}">
                <a16:creationId xmlns:a16="http://schemas.microsoft.com/office/drawing/2014/main" id="{AC9F9E93-218E-4A09-B506-3745B81E0AB7}"/>
              </a:ext>
            </a:extLst>
          </p:cNvPr>
          <p:cNvGrpSpPr/>
          <p:nvPr/>
        </p:nvGrpSpPr>
        <p:grpSpPr>
          <a:xfrm>
            <a:off x="1744890" y="1920770"/>
            <a:ext cx="2455933" cy="830956"/>
            <a:chOff x="1090611" y="2036162"/>
            <a:chExt cx="1830555" cy="628301"/>
          </a:xfrm>
        </p:grpSpPr>
        <p:pic>
          <p:nvPicPr>
            <p:cNvPr id="5" name="Google Shape;277;p21">
              <a:extLst>
                <a:ext uri="{FF2B5EF4-FFF2-40B4-BE49-F238E27FC236}">
                  <a16:creationId xmlns:a16="http://schemas.microsoft.com/office/drawing/2014/main" id="{F618A413-3B95-44B4-A75B-CA3FB3B795FD}"/>
                </a:ext>
              </a:extLst>
            </p:cNvPr>
            <p:cNvPicPr preferRelativeResize="0"/>
            <p:nvPr/>
          </p:nvPicPr>
          <p:blipFill rotWithShape="1">
            <a:blip r:embed="rId3">
              <a:alphaModFix/>
            </a:blip>
            <a:srcRect/>
            <a:stretch/>
          </p:blipFill>
          <p:spPr>
            <a:xfrm rot="10800000" flipH="1">
              <a:off x="2414817" y="2137080"/>
              <a:ext cx="506349" cy="388243"/>
            </a:xfrm>
            <a:prstGeom prst="rect">
              <a:avLst/>
            </a:prstGeom>
            <a:noFill/>
            <a:ln>
              <a:noFill/>
            </a:ln>
          </p:spPr>
        </p:pic>
        <p:sp>
          <p:nvSpPr>
            <p:cNvPr id="6" name="Google Shape;278;p21">
              <a:extLst>
                <a:ext uri="{FF2B5EF4-FFF2-40B4-BE49-F238E27FC236}">
                  <a16:creationId xmlns:a16="http://schemas.microsoft.com/office/drawing/2014/main" id="{B0E2A1CD-6E60-4744-A9F1-1A0283D31918}"/>
                </a:ext>
              </a:extLst>
            </p:cNvPr>
            <p:cNvSpPr txBox="1"/>
            <p:nvPr/>
          </p:nvSpPr>
          <p:spPr>
            <a:xfrm>
              <a:off x="1090611" y="2036162"/>
              <a:ext cx="1239250" cy="6283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Download </a:t>
              </a:r>
              <a:endParaRPr sz="2400" dirty="0">
                <a:latin typeface="Depot New Rg" panose="020B0503000000020004" pitchFamily="34" charset="0"/>
              </a:endParaRPr>
            </a:p>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template</a:t>
              </a:r>
              <a:endParaRPr sz="2400" dirty="0">
                <a:latin typeface="Depot New Rg" panose="020B0503000000020004" pitchFamily="34" charset="0"/>
              </a:endParaRPr>
            </a:p>
          </p:txBody>
        </p:sp>
      </p:grpSp>
      <p:grpSp>
        <p:nvGrpSpPr>
          <p:cNvPr id="7" name="Google Shape;279;p21">
            <a:extLst>
              <a:ext uri="{FF2B5EF4-FFF2-40B4-BE49-F238E27FC236}">
                <a16:creationId xmlns:a16="http://schemas.microsoft.com/office/drawing/2014/main" id="{3D19A2A0-FAF5-4BE6-91CA-9B9A8CB33166}"/>
              </a:ext>
            </a:extLst>
          </p:cNvPr>
          <p:cNvGrpSpPr/>
          <p:nvPr/>
        </p:nvGrpSpPr>
        <p:grpSpPr>
          <a:xfrm>
            <a:off x="1743513" y="3429000"/>
            <a:ext cx="2888328" cy="1073387"/>
            <a:chOff x="1038470" y="3297005"/>
            <a:chExt cx="2152846" cy="811606"/>
          </a:xfrm>
        </p:grpSpPr>
        <p:sp>
          <p:nvSpPr>
            <p:cNvPr id="8" name="Google Shape;280;p21">
              <a:extLst>
                <a:ext uri="{FF2B5EF4-FFF2-40B4-BE49-F238E27FC236}">
                  <a16:creationId xmlns:a16="http://schemas.microsoft.com/office/drawing/2014/main" id="{B5AE5338-F165-42C0-9B9C-F34B9507DBA8}"/>
                </a:ext>
              </a:extLst>
            </p:cNvPr>
            <p:cNvSpPr txBox="1"/>
            <p:nvPr/>
          </p:nvSpPr>
          <p:spPr>
            <a:xfrm>
              <a:off x="1038470" y="3455873"/>
              <a:ext cx="1589892" cy="62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Add data </a:t>
              </a:r>
              <a:endParaRPr sz="2400" dirty="0">
                <a:latin typeface="Depot New Rg" panose="020B0503000000020004" pitchFamily="34" charset="0"/>
              </a:endParaRPr>
            </a:p>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to worksheets</a:t>
              </a:r>
              <a:endParaRPr sz="2400" dirty="0">
                <a:latin typeface="Depot New Rg" panose="020B0503000000020004" pitchFamily="34" charset="0"/>
              </a:endParaRPr>
            </a:p>
          </p:txBody>
        </p:sp>
        <p:grpSp>
          <p:nvGrpSpPr>
            <p:cNvPr id="9" name="Google Shape;281;p21">
              <a:extLst>
                <a:ext uri="{FF2B5EF4-FFF2-40B4-BE49-F238E27FC236}">
                  <a16:creationId xmlns:a16="http://schemas.microsoft.com/office/drawing/2014/main" id="{C53DD011-7A15-4385-8811-E0FEEFED8A1D}"/>
                </a:ext>
              </a:extLst>
            </p:cNvPr>
            <p:cNvGrpSpPr/>
            <p:nvPr/>
          </p:nvGrpSpPr>
          <p:grpSpPr>
            <a:xfrm>
              <a:off x="2463159" y="3297005"/>
              <a:ext cx="728157" cy="811606"/>
              <a:chOff x="2463159" y="3297005"/>
              <a:chExt cx="728157" cy="811606"/>
            </a:xfrm>
          </p:grpSpPr>
          <p:grpSp>
            <p:nvGrpSpPr>
              <p:cNvPr id="10" name="Google Shape;282;p21">
                <a:extLst>
                  <a:ext uri="{FF2B5EF4-FFF2-40B4-BE49-F238E27FC236}">
                    <a16:creationId xmlns:a16="http://schemas.microsoft.com/office/drawing/2014/main" id="{F89C2077-B2FB-4B29-A417-7CA2BF440788}"/>
                  </a:ext>
                </a:extLst>
              </p:cNvPr>
              <p:cNvGrpSpPr/>
              <p:nvPr/>
            </p:nvGrpSpPr>
            <p:grpSpPr>
              <a:xfrm>
                <a:off x="2463159" y="3297005"/>
                <a:ext cx="388501" cy="371252"/>
                <a:chOff x="1289197" y="2567588"/>
                <a:chExt cx="548307" cy="548307"/>
              </a:xfrm>
            </p:grpSpPr>
            <p:sp>
              <p:nvSpPr>
                <p:cNvPr id="21" name="Google Shape;283;p21">
                  <a:extLst>
                    <a:ext uri="{FF2B5EF4-FFF2-40B4-BE49-F238E27FC236}">
                      <a16:creationId xmlns:a16="http://schemas.microsoft.com/office/drawing/2014/main" id="{F2015885-8DE2-4032-938C-2098FA692C26}"/>
                    </a:ext>
                  </a:extLst>
                </p:cNvPr>
                <p:cNvSpPr/>
                <p:nvPr/>
              </p:nvSpPr>
              <p:spPr>
                <a:xfrm>
                  <a:off x="1310400" y="2713988"/>
                  <a:ext cx="507600" cy="336394"/>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grpSp>
              <p:nvGrpSpPr>
                <p:cNvPr id="22" name="Google Shape;284;p21">
                  <a:extLst>
                    <a:ext uri="{FF2B5EF4-FFF2-40B4-BE49-F238E27FC236}">
                      <a16:creationId xmlns:a16="http://schemas.microsoft.com/office/drawing/2014/main" id="{A90EE7F1-A400-4F63-9A61-714E95AB537B}"/>
                    </a:ext>
                  </a:extLst>
                </p:cNvPr>
                <p:cNvGrpSpPr/>
                <p:nvPr/>
              </p:nvGrpSpPr>
              <p:grpSpPr>
                <a:xfrm>
                  <a:off x="1289197" y="2567588"/>
                  <a:ext cx="548307" cy="548307"/>
                  <a:chOff x="1938285" y="2944997"/>
                  <a:chExt cx="548307" cy="548307"/>
                </a:xfrm>
              </p:grpSpPr>
              <p:pic>
                <p:nvPicPr>
                  <p:cNvPr id="23" name="Google Shape;285;p21">
                    <a:extLst>
                      <a:ext uri="{FF2B5EF4-FFF2-40B4-BE49-F238E27FC236}">
                        <a16:creationId xmlns:a16="http://schemas.microsoft.com/office/drawing/2014/main" id="{4D053088-4A4A-4064-91DF-994309B0C84F}"/>
                      </a:ext>
                    </a:extLst>
                  </p:cNvPr>
                  <p:cNvPicPr preferRelativeResize="0"/>
                  <p:nvPr/>
                </p:nvPicPr>
                <p:blipFill rotWithShape="1">
                  <a:blip r:embed="rId4">
                    <a:alphaModFix/>
                  </a:blip>
                  <a:srcRect/>
                  <a:stretch/>
                </p:blipFill>
                <p:spPr>
                  <a:xfrm>
                    <a:off x="1938285" y="2944997"/>
                    <a:ext cx="548307" cy="548307"/>
                  </a:xfrm>
                  <a:prstGeom prst="rect">
                    <a:avLst/>
                  </a:prstGeom>
                  <a:noFill/>
                  <a:ln>
                    <a:noFill/>
                  </a:ln>
                </p:spPr>
              </p:pic>
              <p:pic>
                <p:nvPicPr>
                  <p:cNvPr id="24" name="Google Shape;286;p21">
                    <a:extLst>
                      <a:ext uri="{FF2B5EF4-FFF2-40B4-BE49-F238E27FC236}">
                        <a16:creationId xmlns:a16="http://schemas.microsoft.com/office/drawing/2014/main" id="{475BED9B-CDDB-4E90-9AC2-521E082A448D}"/>
                      </a:ext>
                    </a:extLst>
                  </p:cNvPr>
                  <p:cNvPicPr preferRelativeResize="0"/>
                  <p:nvPr/>
                </p:nvPicPr>
                <p:blipFill rotWithShape="1">
                  <a:blip r:embed="rId5">
                    <a:alphaModFix/>
                  </a:blip>
                  <a:srcRect/>
                  <a:stretch/>
                </p:blipFill>
                <p:spPr>
                  <a:xfrm>
                    <a:off x="2081603" y="3112276"/>
                    <a:ext cx="261670" cy="261670"/>
                  </a:xfrm>
                  <a:prstGeom prst="rect">
                    <a:avLst/>
                  </a:prstGeom>
                  <a:noFill/>
                  <a:ln>
                    <a:noFill/>
                  </a:ln>
                </p:spPr>
              </p:pic>
            </p:grpSp>
          </p:grpSp>
          <p:grpSp>
            <p:nvGrpSpPr>
              <p:cNvPr id="11" name="Google Shape;287;p21">
                <a:extLst>
                  <a:ext uri="{FF2B5EF4-FFF2-40B4-BE49-F238E27FC236}">
                    <a16:creationId xmlns:a16="http://schemas.microsoft.com/office/drawing/2014/main" id="{77EF0146-3CC1-4876-B7FE-52BCF883F31F}"/>
                  </a:ext>
                </a:extLst>
              </p:cNvPr>
              <p:cNvGrpSpPr/>
              <p:nvPr/>
            </p:nvGrpSpPr>
            <p:grpSpPr>
              <a:xfrm>
                <a:off x="2635874" y="3514484"/>
                <a:ext cx="388501" cy="371252"/>
                <a:chOff x="1289197" y="2567588"/>
                <a:chExt cx="548307" cy="548307"/>
              </a:xfrm>
            </p:grpSpPr>
            <p:sp>
              <p:nvSpPr>
                <p:cNvPr id="17" name="Google Shape;288;p21">
                  <a:extLst>
                    <a:ext uri="{FF2B5EF4-FFF2-40B4-BE49-F238E27FC236}">
                      <a16:creationId xmlns:a16="http://schemas.microsoft.com/office/drawing/2014/main" id="{B1AEC3D4-AC8D-4293-B0B7-4D01A5E0AEE6}"/>
                    </a:ext>
                  </a:extLst>
                </p:cNvPr>
                <p:cNvSpPr/>
                <p:nvPr/>
              </p:nvSpPr>
              <p:spPr>
                <a:xfrm>
                  <a:off x="1310400" y="2713988"/>
                  <a:ext cx="507600" cy="336394"/>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grpSp>
              <p:nvGrpSpPr>
                <p:cNvPr id="18" name="Google Shape;289;p21">
                  <a:extLst>
                    <a:ext uri="{FF2B5EF4-FFF2-40B4-BE49-F238E27FC236}">
                      <a16:creationId xmlns:a16="http://schemas.microsoft.com/office/drawing/2014/main" id="{D9ED1DC0-E691-4FF1-83C6-DA388D06BF1A}"/>
                    </a:ext>
                  </a:extLst>
                </p:cNvPr>
                <p:cNvGrpSpPr/>
                <p:nvPr/>
              </p:nvGrpSpPr>
              <p:grpSpPr>
                <a:xfrm>
                  <a:off x="1289197" y="2567588"/>
                  <a:ext cx="548307" cy="548307"/>
                  <a:chOff x="1938285" y="2944997"/>
                  <a:chExt cx="548307" cy="548307"/>
                </a:xfrm>
              </p:grpSpPr>
              <p:pic>
                <p:nvPicPr>
                  <p:cNvPr id="19" name="Google Shape;290;p21">
                    <a:extLst>
                      <a:ext uri="{FF2B5EF4-FFF2-40B4-BE49-F238E27FC236}">
                        <a16:creationId xmlns:a16="http://schemas.microsoft.com/office/drawing/2014/main" id="{80AE8B86-0103-4C79-8304-0816D557BE20}"/>
                      </a:ext>
                    </a:extLst>
                  </p:cNvPr>
                  <p:cNvPicPr preferRelativeResize="0"/>
                  <p:nvPr/>
                </p:nvPicPr>
                <p:blipFill rotWithShape="1">
                  <a:blip r:embed="rId4">
                    <a:alphaModFix/>
                  </a:blip>
                  <a:srcRect/>
                  <a:stretch/>
                </p:blipFill>
                <p:spPr>
                  <a:xfrm>
                    <a:off x="1938285" y="2944997"/>
                    <a:ext cx="548307" cy="548307"/>
                  </a:xfrm>
                  <a:prstGeom prst="rect">
                    <a:avLst/>
                  </a:prstGeom>
                  <a:noFill/>
                  <a:ln>
                    <a:noFill/>
                  </a:ln>
                </p:spPr>
              </p:pic>
              <p:pic>
                <p:nvPicPr>
                  <p:cNvPr id="20" name="Google Shape;291;p21">
                    <a:extLst>
                      <a:ext uri="{FF2B5EF4-FFF2-40B4-BE49-F238E27FC236}">
                        <a16:creationId xmlns:a16="http://schemas.microsoft.com/office/drawing/2014/main" id="{77ED53DB-44AF-48FA-8F8C-070A7F97B3DE}"/>
                      </a:ext>
                    </a:extLst>
                  </p:cNvPr>
                  <p:cNvPicPr preferRelativeResize="0"/>
                  <p:nvPr/>
                </p:nvPicPr>
                <p:blipFill rotWithShape="1">
                  <a:blip r:embed="rId5">
                    <a:alphaModFix/>
                  </a:blip>
                  <a:srcRect/>
                  <a:stretch/>
                </p:blipFill>
                <p:spPr>
                  <a:xfrm>
                    <a:off x="2081603" y="3112276"/>
                    <a:ext cx="261670" cy="261670"/>
                  </a:xfrm>
                  <a:prstGeom prst="rect">
                    <a:avLst/>
                  </a:prstGeom>
                  <a:noFill/>
                  <a:ln>
                    <a:noFill/>
                  </a:ln>
                </p:spPr>
              </p:pic>
            </p:grpSp>
          </p:grpSp>
          <p:grpSp>
            <p:nvGrpSpPr>
              <p:cNvPr id="12" name="Google Shape;292;p21">
                <a:extLst>
                  <a:ext uri="{FF2B5EF4-FFF2-40B4-BE49-F238E27FC236}">
                    <a16:creationId xmlns:a16="http://schemas.microsoft.com/office/drawing/2014/main" id="{24C60F3E-F325-46BD-8158-20DFDD0FAB70}"/>
                  </a:ext>
                </a:extLst>
              </p:cNvPr>
              <p:cNvGrpSpPr/>
              <p:nvPr/>
            </p:nvGrpSpPr>
            <p:grpSpPr>
              <a:xfrm>
                <a:off x="2802816" y="3737359"/>
                <a:ext cx="388500" cy="371252"/>
                <a:chOff x="1278183" y="2553769"/>
                <a:chExt cx="548305" cy="548307"/>
              </a:xfrm>
            </p:grpSpPr>
            <p:sp>
              <p:nvSpPr>
                <p:cNvPr id="13" name="Google Shape;293;p21">
                  <a:extLst>
                    <a:ext uri="{FF2B5EF4-FFF2-40B4-BE49-F238E27FC236}">
                      <a16:creationId xmlns:a16="http://schemas.microsoft.com/office/drawing/2014/main" id="{26B153C2-79C3-4BBA-B223-8B9BF12C029F}"/>
                    </a:ext>
                  </a:extLst>
                </p:cNvPr>
                <p:cNvSpPr/>
                <p:nvPr/>
              </p:nvSpPr>
              <p:spPr>
                <a:xfrm>
                  <a:off x="1310400" y="2686287"/>
                  <a:ext cx="507600" cy="336394"/>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dirty="0">
                    <a:solidFill>
                      <a:schemeClr val="lt1"/>
                    </a:solidFill>
                    <a:latin typeface="Calibri"/>
                    <a:ea typeface="Calibri"/>
                    <a:cs typeface="Calibri"/>
                    <a:sym typeface="Calibri"/>
                  </a:endParaRPr>
                </a:p>
              </p:txBody>
            </p:sp>
            <p:grpSp>
              <p:nvGrpSpPr>
                <p:cNvPr id="14" name="Google Shape;294;p21">
                  <a:extLst>
                    <a:ext uri="{FF2B5EF4-FFF2-40B4-BE49-F238E27FC236}">
                      <a16:creationId xmlns:a16="http://schemas.microsoft.com/office/drawing/2014/main" id="{589F8B46-18B1-4F2E-B373-DE428795F579}"/>
                    </a:ext>
                  </a:extLst>
                </p:cNvPr>
                <p:cNvGrpSpPr/>
                <p:nvPr/>
              </p:nvGrpSpPr>
              <p:grpSpPr>
                <a:xfrm>
                  <a:off x="1278183" y="2553769"/>
                  <a:ext cx="548305" cy="548307"/>
                  <a:chOff x="1927271" y="2931178"/>
                  <a:chExt cx="548305" cy="548307"/>
                </a:xfrm>
              </p:grpSpPr>
              <p:pic>
                <p:nvPicPr>
                  <p:cNvPr id="15" name="Google Shape;295;p21">
                    <a:extLst>
                      <a:ext uri="{FF2B5EF4-FFF2-40B4-BE49-F238E27FC236}">
                        <a16:creationId xmlns:a16="http://schemas.microsoft.com/office/drawing/2014/main" id="{ECC607C7-930F-4F41-897A-B73A9044B9A4}"/>
                      </a:ext>
                    </a:extLst>
                  </p:cNvPr>
                  <p:cNvPicPr preferRelativeResize="0"/>
                  <p:nvPr/>
                </p:nvPicPr>
                <p:blipFill rotWithShape="1">
                  <a:blip r:embed="rId4">
                    <a:alphaModFix/>
                  </a:blip>
                  <a:srcRect/>
                  <a:stretch/>
                </p:blipFill>
                <p:spPr>
                  <a:xfrm>
                    <a:off x="1927271" y="2931178"/>
                    <a:ext cx="548305" cy="548307"/>
                  </a:xfrm>
                  <a:prstGeom prst="rect">
                    <a:avLst/>
                  </a:prstGeom>
                  <a:noFill/>
                  <a:ln>
                    <a:noFill/>
                  </a:ln>
                </p:spPr>
              </p:pic>
              <p:pic>
                <p:nvPicPr>
                  <p:cNvPr id="16" name="Google Shape;296;p21">
                    <a:extLst>
                      <a:ext uri="{FF2B5EF4-FFF2-40B4-BE49-F238E27FC236}">
                        <a16:creationId xmlns:a16="http://schemas.microsoft.com/office/drawing/2014/main" id="{9E3BAD5D-F545-4750-9ADA-8296A50E7420}"/>
                      </a:ext>
                    </a:extLst>
                  </p:cNvPr>
                  <p:cNvPicPr preferRelativeResize="0"/>
                  <p:nvPr/>
                </p:nvPicPr>
                <p:blipFill rotWithShape="1">
                  <a:blip r:embed="rId5">
                    <a:alphaModFix/>
                  </a:blip>
                  <a:srcRect/>
                  <a:stretch/>
                </p:blipFill>
                <p:spPr>
                  <a:xfrm>
                    <a:off x="2081602" y="3086776"/>
                    <a:ext cx="261669" cy="261671"/>
                  </a:xfrm>
                  <a:prstGeom prst="rect">
                    <a:avLst/>
                  </a:prstGeom>
                  <a:noFill/>
                  <a:ln>
                    <a:noFill/>
                  </a:ln>
                </p:spPr>
              </p:pic>
            </p:grpSp>
          </p:grpSp>
        </p:grpSp>
      </p:grpSp>
      <p:grpSp>
        <p:nvGrpSpPr>
          <p:cNvPr id="2" name="Group 1">
            <a:extLst>
              <a:ext uri="{FF2B5EF4-FFF2-40B4-BE49-F238E27FC236}">
                <a16:creationId xmlns:a16="http://schemas.microsoft.com/office/drawing/2014/main" id="{88023CF8-59B1-4942-BD4D-DE6AF000A98C}"/>
              </a:ext>
            </a:extLst>
          </p:cNvPr>
          <p:cNvGrpSpPr/>
          <p:nvPr/>
        </p:nvGrpSpPr>
        <p:grpSpPr>
          <a:xfrm>
            <a:off x="6085619" y="1841822"/>
            <a:ext cx="2909250" cy="915328"/>
            <a:chOff x="6085619" y="1841822"/>
            <a:chExt cx="2909250" cy="915328"/>
          </a:xfrm>
        </p:grpSpPr>
        <p:grpSp>
          <p:nvGrpSpPr>
            <p:cNvPr id="26" name="Google Shape;332;p21">
              <a:extLst>
                <a:ext uri="{FF2B5EF4-FFF2-40B4-BE49-F238E27FC236}">
                  <a16:creationId xmlns:a16="http://schemas.microsoft.com/office/drawing/2014/main" id="{12621DE1-9B2A-41AF-9428-8636FC0FF3DC}"/>
                </a:ext>
              </a:extLst>
            </p:cNvPr>
            <p:cNvGrpSpPr/>
            <p:nvPr/>
          </p:nvGrpSpPr>
          <p:grpSpPr>
            <a:xfrm>
              <a:off x="8167559" y="1841822"/>
              <a:ext cx="827310" cy="799535"/>
              <a:chOff x="6980048" y="5208712"/>
              <a:chExt cx="698259" cy="695760"/>
            </a:xfrm>
          </p:grpSpPr>
          <p:pic>
            <p:nvPicPr>
              <p:cNvPr id="28" name="Google Shape;333;p21">
                <a:extLst>
                  <a:ext uri="{FF2B5EF4-FFF2-40B4-BE49-F238E27FC236}">
                    <a16:creationId xmlns:a16="http://schemas.microsoft.com/office/drawing/2014/main" id="{9C7A1CE3-9701-42D5-9555-044E10FC920F}"/>
                  </a:ext>
                </a:extLst>
              </p:cNvPr>
              <p:cNvPicPr preferRelativeResize="0"/>
              <p:nvPr/>
            </p:nvPicPr>
            <p:blipFill rotWithShape="1">
              <a:blip r:embed="rId6">
                <a:alphaModFix/>
              </a:blip>
              <a:srcRect/>
              <a:stretch/>
            </p:blipFill>
            <p:spPr>
              <a:xfrm>
                <a:off x="6980048" y="5208712"/>
                <a:ext cx="698259" cy="653931"/>
              </a:xfrm>
              <a:prstGeom prst="rect">
                <a:avLst/>
              </a:prstGeom>
              <a:noFill/>
              <a:ln>
                <a:noFill/>
              </a:ln>
            </p:spPr>
          </p:pic>
          <p:pic>
            <p:nvPicPr>
              <p:cNvPr id="29" name="Google Shape;334;p21">
                <a:extLst>
                  <a:ext uri="{FF2B5EF4-FFF2-40B4-BE49-F238E27FC236}">
                    <a16:creationId xmlns:a16="http://schemas.microsoft.com/office/drawing/2014/main" id="{CA9B48BD-FF84-42C5-914B-EE7C99FFF1D0}"/>
                  </a:ext>
                </a:extLst>
              </p:cNvPr>
              <p:cNvPicPr preferRelativeResize="0"/>
              <p:nvPr/>
            </p:nvPicPr>
            <p:blipFill rotWithShape="1">
              <a:blip r:embed="rId7">
                <a:alphaModFix/>
              </a:blip>
              <a:srcRect b="34342"/>
              <a:stretch/>
            </p:blipFill>
            <p:spPr>
              <a:xfrm>
                <a:off x="7267457" y="5256242"/>
                <a:ext cx="335280" cy="220135"/>
              </a:xfrm>
              <a:prstGeom prst="rect">
                <a:avLst/>
              </a:prstGeom>
              <a:noFill/>
              <a:ln>
                <a:noFill/>
              </a:ln>
            </p:spPr>
          </p:pic>
          <p:pic>
            <p:nvPicPr>
              <p:cNvPr id="30" name="Google Shape;335;p21">
                <a:extLst>
                  <a:ext uri="{FF2B5EF4-FFF2-40B4-BE49-F238E27FC236}">
                    <a16:creationId xmlns:a16="http://schemas.microsoft.com/office/drawing/2014/main" id="{7FE54BED-3525-4855-A65E-3B50A4CCA153}"/>
                  </a:ext>
                </a:extLst>
              </p:cNvPr>
              <p:cNvPicPr preferRelativeResize="0"/>
              <p:nvPr/>
            </p:nvPicPr>
            <p:blipFill rotWithShape="1">
              <a:blip r:embed="rId7">
                <a:alphaModFix/>
              </a:blip>
              <a:srcRect/>
              <a:stretch/>
            </p:blipFill>
            <p:spPr>
              <a:xfrm>
                <a:off x="7267457" y="5569192"/>
                <a:ext cx="335280" cy="335280"/>
              </a:xfrm>
              <a:prstGeom prst="rect">
                <a:avLst/>
              </a:prstGeom>
              <a:noFill/>
              <a:ln>
                <a:noFill/>
              </a:ln>
            </p:spPr>
          </p:pic>
        </p:grpSp>
        <p:sp>
          <p:nvSpPr>
            <p:cNvPr id="27" name="Google Shape;336;p21">
              <a:extLst>
                <a:ext uri="{FF2B5EF4-FFF2-40B4-BE49-F238E27FC236}">
                  <a16:creationId xmlns:a16="http://schemas.microsoft.com/office/drawing/2014/main" id="{FEBE158A-D861-4517-B29D-07DC3673E802}"/>
                </a:ext>
              </a:extLst>
            </p:cNvPr>
            <p:cNvSpPr txBox="1"/>
            <p:nvPr/>
          </p:nvSpPr>
          <p:spPr>
            <a:xfrm>
              <a:off x="6085619" y="1926194"/>
              <a:ext cx="239544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Import to</a:t>
              </a:r>
              <a:endParaRPr sz="2400" dirty="0">
                <a:latin typeface="Depot New Rg" panose="020B0503000000020004" pitchFamily="34" charset="0"/>
              </a:endParaRPr>
            </a:p>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Interface tables</a:t>
              </a:r>
              <a:endParaRPr sz="2400" dirty="0">
                <a:latin typeface="Depot New Rg" panose="020B0503000000020004" pitchFamily="34" charset="0"/>
              </a:endParaRPr>
            </a:p>
          </p:txBody>
        </p:sp>
      </p:grpSp>
      <p:grpSp>
        <p:nvGrpSpPr>
          <p:cNvPr id="31" name="Google Shape;337;p21">
            <a:extLst>
              <a:ext uri="{FF2B5EF4-FFF2-40B4-BE49-F238E27FC236}">
                <a16:creationId xmlns:a16="http://schemas.microsoft.com/office/drawing/2014/main" id="{1972DE94-6AC4-4D51-9F8A-BAEAA71E4983}"/>
              </a:ext>
            </a:extLst>
          </p:cNvPr>
          <p:cNvGrpSpPr/>
          <p:nvPr/>
        </p:nvGrpSpPr>
        <p:grpSpPr>
          <a:xfrm>
            <a:off x="5882098" y="3639111"/>
            <a:ext cx="3124005" cy="830957"/>
            <a:chOff x="6847546" y="3466402"/>
            <a:chExt cx="2328510" cy="628300"/>
          </a:xfrm>
        </p:grpSpPr>
        <p:pic>
          <p:nvPicPr>
            <p:cNvPr id="32" name="Google Shape;338;p21">
              <a:extLst>
                <a:ext uri="{FF2B5EF4-FFF2-40B4-BE49-F238E27FC236}">
                  <a16:creationId xmlns:a16="http://schemas.microsoft.com/office/drawing/2014/main" id="{2AD4DA3C-8A3A-49D3-BFAF-01376F56FEDD}"/>
                </a:ext>
              </a:extLst>
            </p:cNvPr>
            <p:cNvPicPr preferRelativeResize="0"/>
            <p:nvPr/>
          </p:nvPicPr>
          <p:blipFill rotWithShape="1">
            <a:blip r:embed="rId6">
              <a:alphaModFix/>
            </a:blip>
            <a:srcRect/>
            <a:stretch/>
          </p:blipFill>
          <p:spPr>
            <a:xfrm>
              <a:off x="8569341" y="3486990"/>
              <a:ext cx="606715" cy="568199"/>
            </a:xfrm>
            <a:prstGeom prst="rect">
              <a:avLst/>
            </a:prstGeom>
            <a:noFill/>
            <a:ln>
              <a:noFill/>
            </a:ln>
          </p:spPr>
        </p:pic>
        <p:sp>
          <p:nvSpPr>
            <p:cNvPr id="33" name="Google Shape;339;p21">
              <a:extLst>
                <a:ext uri="{FF2B5EF4-FFF2-40B4-BE49-F238E27FC236}">
                  <a16:creationId xmlns:a16="http://schemas.microsoft.com/office/drawing/2014/main" id="{1F933E8B-16C0-41B6-ABE2-85C3F45FDF33}"/>
                </a:ext>
              </a:extLst>
            </p:cNvPr>
            <p:cNvSpPr txBox="1"/>
            <p:nvPr/>
          </p:nvSpPr>
          <p:spPr>
            <a:xfrm>
              <a:off x="6847546" y="3466402"/>
              <a:ext cx="1785470" cy="62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Submit Interface (WebADI)</a:t>
              </a:r>
              <a:endParaRPr sz="2400" dirty="0">
                <a:latin typeface="Depot New Rg" panose="020B0503000000020004" pitchFamily="34" charset="0"/>
              </a:endParaRPr>
            </a:p>
          </p:txBody>
        </p:sp>
      </p:grpSp>
      <p:grpSp>
        <p:nvGrpSpPr>
          <p:cNvPr id="34" name="Google Shape;340;p21">
            <a:extLst>
              <a:ext uri="{FF2B5EF4-FFF2-40B4-BE49-F238E27FC236}">
                <a16:creationId xmlns:a16="http://schemas.microsoft.com/office/drawing/2014/main" id="{98C2CCF1-6660-41CC-8F05-466350F0F4CF}"/>
              </a:ext>
            </a:extLst>
          </p:cNvPr>
          <p:cNvGrpSpPr/>
          <p:nvPr/>
        </p:nvGrpSpPr>
        <p:grpSpPr>
          <a:xfrm>
            <a:off x="6284258" y="5291171"/>
            <a:ext cx="2840459" cy="853380"/>
            <a:chOff x="7154202" y="4947485"/>
            <a:chExt cx="2117167" cy="645256"/>
          </a:xfrm>
        </p:grpSpPr>
        <p:pic>
          <p:nvPicPr>
            <p:cNvPr id="35" name="Google Shape;341;p21">
              <a:extLst>
                <a:ext uri="{FF2B5EF4-FFF2-40B4-BE49-F238E27FC236}">
                  <a16:creationId xmlns:a16="http://schemas.microsoft.com/office/drawing/2014/main" id="{C936790F-73B3-415A-876C-C386041C4FFA}"/>
                </a:ext>
              </a:extLst>
            </p:cNvPr>
            <p:cNvPicPr preferRelativeResize="0"/>
            <p:nvPr/>
          </p:nvPicPr>
          <p:blipFill rotWithShape="1">
            <a:blip r:embed="rId8">
              <a:alphaModFix/>
            </a:blip>
            <a:srcRect/>
            <a:stretch/>
          </p:blipFill>
          <p:spPr>
            <a:xfrm>
              <a:off x="8722731" y="5044103"/>
              <a:ext cx="548638" cy="548638"/>
            </a:xfrm>
            <a:prstGeom prst="rect">
              <a:avLst/>
            </a:prstGeom>
            <a:noFill/>
            <a:ln>
              <a:noFill/>
            </a:ln>
          </p:spPr>
        </p:pic>
        <p:sp>
          <p:nvSpPr>
            <p:cNvPr id="36" name="Google Shape;342;p21">
              <a:extLst>
                <a:ext uri="{FF2B5EF4-FFF2-40B4-BE49-F238E27FC236}">
                  <a16:creationId xmlns:a16="http://schemas.microsoft.com/office/drawing/2014/main" id="{DBCD4A49-ED20-4FF3-85E1-F31E6CA08469}"/>
                </a:ext>
              </a:extLst>
            </p:cNvPr>
            <p:cNvSpPr txBox="1"/>
            <p:nvPr/>
          </p:nvSpPr>
          <p:spPr>
            <a:xfrm>
              <a:off x="7154202" y="4947485"/>
              <a:ext cx="1582736" cy="6283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Review Report in Oracle</a:t>
              </a:r>
              <a:endParaRPr sz="2400" dirty="0">
                <a:latin typeface="Depot New Rg" panose="020B0503000000020004" pitchFamily="34" charset="0"/>
              </a:endParaRPr>
            </a:p>
          </p:txBody>
        </p:sp>
      </p:grpSp>
      <p:grpSp>
        <p:nvGrpSpPr>
          <p:cNvPr id="37" name="Google Shape;355;p21">
            <a:extLst>
              <a:ext uri="{FF2B5EF4-FFF2-40B4-BE49-F238E27FC236}">
                <a16:creationId xmlns:a16="http://schemas.microsoft.com/office/drawing/2014/main" id="{B7C52CD0-F250-4424-95CA-6CA1B6046349}"/>
              </a:ext>
            </a:extLst>
          </p:cNvPr>
          <p:cNvGrpSpPr/>
          <p:nvPr/>
        </p:nvGrpSpPr>
        <p:grpSpPr>
          <a:xfrm>
            <a:off x="1733736" y="5338554"/>
            <a:ext cx="2521462" cy="830956"/>
            <a:chOff x="4116688" y="5084467"/>
            <a:chExt cx="1879398" cy="628301"/>
          </a:xfrm>
        </p:grpSpPr>
        <p:sp>
          <p:nvSpPr>
            <p:cNvPr id="38" name="Google Shape;356;p21">
              <a:extLst>
                <a:ext uri="{FF2B5EF4-FFF2-40B4-BE49-F238E27FC236}">
                  <a16:creationId xmlns:a16="http://schemas.microsoft.com/office/drawing/2014/main" id="{1228D887-89B8-4C6F-BF2D-DA15185B0E1E}"/>
                </a:ext>
              </a:extLst>
            </p:cNvPr>
            <p:cNvSpPr txBox="1"/>
            <p:nvPr/>
          </p:nvSpPr>
          <p:spPr>
            <a:xfrm>
              <a:off x="4116688" y="5084467"/>
              <a:ext cx="941846" cy="6283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Depot New Rg" panose="020B0503000000020004" pitchFamily="34" charset="0"/>
                  <a:ea typeface="Calibri"/>
                  <a:cs typeface="Calibri"/>
                  <a:sym typeface="Calibri"/>
                </a:rPr>
                <a:t>Upload file</a:t>
              </a:r>
              <a:endParaRPr sz="2400" dirty="0">
                <a:latin typeface="Depot New Rg" panose="020B0503000000020004" pitchFamily="34" charset="0"/>
              </a:endParaRPr>
            </a:p>
          </p:txBody>
        </p:sp>
        <p:pic>
          <p:nvPicPr>
            <p:cNvPr id="39" name="Google Shape;357;p21">
              <a:extLst>
                <a:ext uri="{FF2B5EF4-FFF2-40B4-BE49-F238E27FC236}">
                  <a16:creationId xmlns:a16="http://schemas.microsoft.com/office/drawing/2014/main" id="{0E2C83F5-7AB2-428F-A592-6793E6F50BA6}"/>
                </a:ext>
              </a:extLst>
            </p:cNvPr>
            <p:cNvPicPr preferRelativeResize="0"/>
            <p:nvPr/>
          </p:nvPicPr>
          <p:blipFill rotWithShape="1">
            <a:blip r:embed="rId3">
              <a:alphaModFix/>
            </a:blip>
            <a:srcRect/>
            <a:stretch/>
          </p:blipFill>
          <p:spPr>
            <a:xfrm flipH="1">
              <a:off x="5489737" y="5204496"/>
              <a:ext cx="506349" cy="388243"/>
            </a:xfrm>
            <a:prstGeom prst="rect">
              <a:avLst/>
            </a:prstGeom>
            <a:noFill/>
            <a:ln>
              <a:noFill/>
            </a:ln>
          </p:spPr>
        </p:pic>
      </p:grpSp>
      <p:cxnSp>
        <p:nvCxnSpPr>
          <p:cNvPr id="41" name="Google Shape;322;p21">
            <a:extLst>
              <a:ext uri="{FF2B5EF4-FFF2-40B4-BE49-F238E27FC236}">
                <a16:creationId xmlns:a16="http://schemas.microsoft.com/office/drawing/2014/main" id="{E835B851-847F-4EDA-8E60-0C3854F0177D}"/>
              </a:ext>
            </a:extLst>
          </p:cNvPr>
          <p:cNvCxnSpPr>
            <a:cxnSpLocks/>
          </p:cNvCxnSpPr>
          <p:nvPr/>
        </p:nvCxnSpPr>
        <p:spPr>
          <a:xfrm rot="5400000" flipH="1" flipV="1">
            <a:off x="7218773" y="3291484"/>
            <a:ext cx="4477774" cy="377679"/>
          </a:xfrm>
          <a:prstGeom prst="bentConnector3">
            <a:avLst>
              <a:gd name="adj1" fmla="val 549"/>
            </a:avLst>
          </a:prstGeom>
          <a:noFill/>
          <a:ln w="38100" cap="rnd" cmpd="sng">
            <a:solidFill>
              <a:srgbClr val="02DFC8"/>
            </a:solidFill>
            <a:prstDash val="sysDash"/>
            <a:round/>
            <a:headEnd type="none" w="sm" len="sm"/>
            <a:tailEnd type="none" w="sm" len="sm"/>
          </a:ln>
        </p:spPr>
      </p:cxnSp>
      <p:cxnSp>
        <p:nvCxnSpPr>
          <p:cNvPr id="42" name="Google Shape;323;p21">
            <a:extLst>
              <a:ext uri="{FF2B5EF4-FFF2-40B4-BE49-F238E27FC236}">
                <a16:creationId xmlns:a16="http://schemas.microsoft.com/office/drawing/2014/main" id="{92CE9090-029C-4738-ABE5-51BB2F03979C}"/>
              </a:ext>
            </a:extLst>
          </p:cNvPr>
          <p:cNvCxnSpPr>
            <a:cxnSpLocks/>
          </p:cNvCxnSpPr>
          <p:nvPr/>
        </p:nvCxnSpPr>
        <p:spPr>
          <a:xfrm>
            <a:off x="1070896" y="4063232"/>
            <a:ext cx="440608" cy="208"/>
          </a:xfrm>
          <a:prstGeom prst="straightConnector1">
            <a:avLst/>
          </a:prstGeom>
          <a:noFill/>
          <a:ln w="38100" cap="rnd" cmpd="sng">
            <a:solidFill>
              <a:srgbClr val="02DFC8"/>
            </a:solidFill>
            <a:prstDash val="sysDash"/>
            <a:round/>
            <a:headEnd type="none" w="sm" len="sm"/>
            <a:tailEnd type="triangle" w="med" len="med"/>
          </a:ln>
        </p:spPr>
      </p:cxnSp>
      <p:cxnSp>
        <p:nvCxnSpPr>
          <p:cNvPr id="43" name="Google Shape;324;p21">
            <a:extLst>
              <a:ext uri="{FF2B5EF4-FFF2-40B4-BE49-F238E27FC236}">
                <a16:creationId xmlns:a16="http://schemas.microsoft.com/office/drawing/2014/main" id="{A332F853-C392-47FD-A790-F686CB410D75}"/>
              </a:ext>
            </a:extLst>
          </p:cNvPr>
          <p:cNvCxnSpPr>
            <a:cxnSpLocks/>
          </p:cNvCxnSpPr>
          <p:nvPr/>
        </p:nvCxnSpPr>
        <p:spPr>
          <a:xfrm flipH="1">
            <a:off x="1057835" y="1233638"/>
            <a:ext cx="8556303" cy="60258"/>
          </a:xfrm>
          <a:prstGeom prst="straightConnector1">
            <a:avLst/>
          </a:prstGeom>
          <a:noFill/>
          <a:ln w="38100" cap="rnd" cmpd="sng">
            <a:solidFill>
              <a:srgbClr val="02DFC8"/>
            </a:solidFill>
            <a:prstDash val="sysDash"/>
            <a:round/>
            <a:headEnd type="none" w="sm" len="sm"/>
            <a:tailEnd type="none" w="sm" len="sm"/>
          </a:ln>
        </p:spPr>
      </p:cxnSp>
      <p:cxnSp>
        <p:nvCxnSpPr>
          <p:cNvPr id="44" name="Google Shape;325;p21">
            <a:extLst>
              <a:ext uri="{FF2B5EF4-FFF2-40B4-BE49-F238E27FC236}">
                <a16:creationId xmlns:a16="http://schemas.microsoft.com/office/drawing/2014/main" id="{A288CF1E-F310-415E-B6C7-DA09C932C012}"/>
              </a:ext>
            </a:extLst>
          </p:cNvPr>
          <p:cNvCxnSpPr>
            <a:cxnSpLocks/>
          </p:cNvCxnSpPr>
          <p:nvPr/>
        </p:nvCxnSpPr>
        <p:spPr>
          <a:xfrm>
            <a:off x="3866789" y="2728479"/>
            <a:ext cx="0" cy="576000"/>
          </a:xfrm>
          <a:prstGeom prst="straightConnector1">
            <a:avLst/>
          </a:prstGeom>
          <a:noFill/>
          <a:ln w="38100" cap="rnd" cmpd="sng">
            <a:solidFill>
              <a:srgbClr val="02DFC8"/>
            </a:solidFill>
            <a:prstDash val="solid"/>
            <a:round/>
            <a:headEnd type="none" w="sm" len="sm"/>
            <a:tailEnd type="triangle" w="med" len="med"/>
          </a:ln>
        </p:spPr>
      </p:cxnSp>
      <p:cxnSp>
        <p:nvCxnSpPr>
          <p:cNvPr id="45" name="Google Shape;327;p21">
            <a:extLst>
              <a:ext uri="{FF2B5EF4-FFF2-40B4-BE49-F238E27FC236}">
                <a16:creationId xmlns:a16="http://schemas.microsoft.com/office/drawing/2014/main" id="{91E1D5EC-1DD0-40A0-8380-C7B25077E00D}"/>
              </a:ext>
            </a:extLst>
          </p:cNvPr>
          <p:cNvCxnSpPr>
            <a:cxnSpLocks/>
          </p:cNvCxnSpPr>
          <p:nvPr/>
        </p:nvCxnSpPr>
        <p:spPr>
          <a:xfrm>
            <a:off x="8706709" y="2853000"/>
            <a:ext cx="0" cy="576000"/>
          </a:xfrm>
          <a:prstGeom prst="straightConnector1">
            <a:avLst/>
          </a:prstGeom>
          <a:noFill/>
          <a:ln w="38100" cap="flat" cmpd="sng">
            <a:solidFill>
              <a:srgbClr val="02DFC8"/>
            </a:solidFill>
            <a:prstDash val="solid"/>
            <a:round/>
            <a:headEnd type="none" w="sm" len="sm"/>
            <a:tailEnd type="triangle" w="med" len="med"/>
          </a:ln>
        </p:spPr>
      </p:cxnSp>
      <p:cxnSp>
        <p:nvCxnSpPr>
          <p:cNvPr id="46" name="Google Shape;358;p21">
            <a:extLst>
              <a:ext uri="{FF2B5EF4-FFF2-40B4-BE49-F238E27FC236}">
                <a16:creationId xmlns:a16="http://schemas.microsoft.com/office/drawing/2014/main" id="{0D88EB8F-987A-45EE-9904-32C90B542E47}"/>
              </a:ext>
            </a:extLst>
          </p:cNvPr>
          <p:cNvCxnSpPr>
            <a:cxnSpLocks/>
          </p:cNvCxnSpPr>
          <p:nvPr/>
        </p:nvCxnSpPr>
        <p:spPr>
          <a:xfrm rot="5400000" flipH="1" flipV="1">
            <a:off x="3925299" y="3812620"/>
            <a:ext cx="3384872" cy="403186"/>
          </a:xfrm>
          <a:prstGeom prst="bentConnector3">
            <a:avLst>
              <a:gd name="adj1" fmla="val 100056"/>
            </a:avLst>
          </a:prstGeom>
          <a:noFill/>
          <a:ln w="38100" cap="rnd" cmpd="sng">
            <a:solidFill>
              <a:srgbClr val="02DFC8"/>
            </a:solidFill>
            <a:prstDash val="solid"/>
            <a:round/>
            <a:headEnd type="none" w="sm" len="sm"/>
            <a:tailEnd type="triangle" w="med" len="med"/>
          </a:ln>
        </p:spPr>
      </p:cxnSp>
      <p:cxnSp>
        <p:nvCxnSpPr>
          <p:cNvPr id="47" name="Google Shape;363;p21">
            <a:extLst>
              <a:ext uri="{FF2B5EF4-FFF2-40B4-BE49-F238E27FC236}">
                <a16:creationId xmlns:a16="http://schemas.microsoft.com/office/drawing/2014/main" id="{E706C005-BC8A-472D-A322-E878AB1EC618}"/>
              </a:ext>
            </a:extLst>
          </p:cNvPr>
          <p:cNvCxnSpPr>
            <a:cxnSpLocks/>
          </p:cNvCxnSpPr>
          <p:nvPr/>
        </p:nvCxnSpPr>
        <p:spPr>
          <a:xfrm flipV="1">
            <a:off x="1057835" y="1277995"/>
            <a:ext cx="531" cy="2785445"/>
          </a:xfrm>
          <a:prstGeom prst="straightConnector1">
            <a:avLst/>
          </a:prstGeom>
          <a:noFill/>
          <a:ln w="38100" cap="rnd" cmpd="sng">
            <a:solidFill>
              <a:srgbClr val="02DFC8"/>
            </a:solidFill>
            <a:prstDash val="sysDash"/>
            <a:round/>
            <a:headEnd type="none" w="sm" len="sm"/>
            <a:tailEnd type="none" w="sm" len="sm"/>
          </a:ln>
        </p:spPr>
      </p:cxnSp>
      <p:cxnSp>
        <p:nvCxnSpPr>
          <p:cNvPr id="48" name="Google Shape;325;p21">
            <a:extLst>
              <a:ext uri="{FF2B5EF4-FFF2-40B4-BE49-F238E27FC236}">
                <a16:creationId xmlns:a16="http://schemas.microsoft.com/office/drawing/2014/main" id="{2CAEC4D3-505A-419F-9238-1C6FD0DB6E7B}"/>
              </a:ext>
            </a:extLst>
          </p:cNvPr>
          <p:cNvCxnSpPr>
            <a:cxnSpLocks/>
          </p:cNvCxnSpPr>
          <p:nvPr/>
        </p:nvCxnSpPr>
        <p:spPr>
          <a:xfrm>
            <a:off x="3923372" y="4665062"/>
            <a:ext cx="0" cy="576000"/>
          </a:xfrm>
          <a:prstGeom prst="straightConnector1">
            <a:avLst/>
          </a:prstGeom>
          <a:noFill/>
          <a:ln w="38100" cap="rnd" cmpd="sng">
            <a:solidFill>
              <a:srgbClr val="02DFC8"/>
            </a:solidFill>
            <a:prstDash val="solid"/>
            <a:round/>
            <a:headEnd type="none" w="sm" len="sm"/>
            <a:tailEnd type="triangle" w="med" len="med"/>
          </a:ln>
        </p:spPr>
      </p:cxnSp>
      <p:cxnSp>
        <p:nvCxnSpPr>
          <p:cNvPr id="49" name="Google Shape;327;p21">
            <a:extLst>
              <a:ext uri="{FF2B5EF4-FFF2-40B4-BE49-F238E27FC236}">
                <a16:creationId xmlns:a16="http://schemas.microsoft.com/office/drawing/2014/main" id="{0EA1A601-39A5-4F2B-A752-B4D0E72F6E2C}"/>
              </a:ext>
            </a:extLst>
          </p:cNvPr>
          <p:cNvCxnSpPr>
            <a:cxnSpLocks/>
          </p:cNvCxnSpPr>
          <p:nvPr/>
        </p:nvCxnSpPr>
        <p:spPr>
          <a:xfrm>
            <a:off x="8706709" y="4633540"/>
            <a:ext cx="0" cy="576000"/>
          </a:xfrm>
          <a:prstGeom prst="straightConnector1">
            <a:avLst/>
          </a:prstGeom>
          <a:noFill/>
          <a:ln w="38100" cap="flat" cmpd="sng">
            <a:solidFill>
              <a:srgbClr val="02DFC8"/>
            </a:solidFill>
            <a:prstDash val="solid"/>
            <a:round/>
            <a:headEnd type="none" w="sm" len="sm"/>
            <a:tailEnd type="triangle" w="med" len="med"/>
          </a:ln>
        </p:spPr>
      </p:cxnSp>
      <p:cxnSp>
        <p:nvCxnSpPr>
          <p:cNvPr id="70" name="Google Shape;359;p21">
            <a:extLst>
              <a:ext uri="{FF2B5EF4-FFF2-40B4-BE49-F238E27FC236}">
                <a16:creationId xmlns:a16="http://schemas.microsoft.com/office/drawing/2014/main" id="{09740772-2BDB-4409-9679-6B00FF3A5784}"/>
              </a:ext>
            </a:extLst>
          </p:cNvPr>
          <p:cNvCxnSpPr>
            <a:cxnSpLocks/>
          </p:cNvCxnSpPr>
          <p:nvPr/>
        </p:nvCxnSpPr>
        <p:spPr>
          <a:xfrm>
            <a:off x="4921624" y="5706649"/>
            <a:ext cx="494518" cy="0"/>
          </a:xfrm>
          <a:prstGeom prst="straightConnector1">
            <a:avLst/>
          </a:prstGeom>
          <a:noFill/>
          <a:ln w="38100" cap="rnd" cmpd="sng">
            <a:solidFill>
              <a:srgbClr val="02DFC8"/>
            </a:solidFill>
            <a:prstDash val="solid"/>
            <a:round/>
            <a:headEnd type="none" w="sm" len="sm"/>
            <a:tailEnd type="none" w="sm" len="sm"/>
          </a:ln>
        </p:spPr>
      </p:cxnSp>
    </p:spTree>
    <p:extLst>
      <p:ext uri="{BB962C8B-B14F-4D97-AF65-F5344CB8AC3E}">
        <p14:creationId xmlns:p14="http://schemas.microsoft.com/office/powerpoint/2010/main" val="31770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250"/>
                                        <p:tgtEl>
                                          <p:spTgt spid="44"/>
                                        </p:tgtEl>
                                      </p:cBhvr>
                                    </p:animEffect>
                                  </p:childTnLst>
                                </p:cTn>
                              </p:par>
                              <p:par>
                                <p:cTn id="13" presetID="10" presetClass="entr" presetSubtype="0" fill="hold" nodeType="withEffect">
                                  <p:stCondLst>
                                    <p:cond delay="3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250"/>
                                        <p:tgtEl>
                                          <p:spTgt spid="48"/>
                                        </p:tgtEl>
                                      </p:cBhvr>
                                    </p:animEffect>
                                  </p:childTnLst>
                                </p:cTn>
                              </p:par>
                            </p:childTnLst>
                          </p:cTn>
                        </p:par>
                        <p:par>
                          <p:cTn id="21" fill="hold">
                            <p:stCondLst>
                              <p:cond delay="25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left)">
                                      <p:cBhvr>
                                        <p:cTn id="29" dur="150"/>
                                        <p:tgtEl>
                                          <p:spTgt spid="70"/>
                                        </p:tgtEl>
                                      </p:cBhvr>
                                    </p:animEffect>
                                  </p:childTnLst>
                                </p:cTn>
                              </p:par>
                            </p:childTnLst>
                          </p:cTn>
                        </p:par>
                        <p:par>
                          <p:cTn id="30" fill="hold">
                            <p:stCondLst>
                              <p:cond delay="150"/>
                            </p:stCondLst>
                            <p:childTnLst>
                              <p:par>
                                <p:cTn id="31" presetID="22" presetClass="entr" presetSubtype="4"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250"/>
                                        <p:tgtEl>
                                          <p:spTgt spid="46"/>
                                        </p:tgtEl>
                                      </p:cBhvr>
                                    </p:animEffect>
                                  </p:childTnLst>
                                </p:cTn>
                              </p:par>
                            </p:childTnLst>
                          </p:cTn>
                        </p:par>
                        <p:par>
                          <p:cTn id="34" fill="hold">
                            <p:stCondLst>
                              <p:cond delay="4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up)">
                                      <p:cBhvr>
                                        <p:cTn id="42" dur="250"/>
                                        <p:tgtEl>
                                          <p:spTgt spid="45"/>
                                        </p:tgtEl>
                                      </p:cBhvr>
                                    </p:animEffect>
                                  </p:childTnLst>
                                </p:cTn>
                              </p:par>
                            </p:childTnLst>
                          </p:cTn>
                        </p:par>
                        <p:par>
                          <p:cTn id="43" fill="hold">
                            <p:stCondLst>
                              <p:cond delay="250"/>
                            </p:stCondLst>
                            <p:childTnLst>
                              <p:par>
                                <p:cTn id="44" presetID="10"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up)">
                                      <p:cBhvr>
                                        <p:cTn id="51" dur="250"/>
                                        <p:tgtEl>
                                          <p:spTgt spid="49"/>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200"/>
                                        <p:tgtEl>
                                          <p:spTgt spid="41"/>
                                        </p:tgtEl>
                                      </p:cBhvr>
                                    </p:animEffect>
                                  </p:childTnLst>
                                </p:cTn>
                              </p:par>
                            </p:childTnLst>
                          </p:cTn>
                        </p:par>
                        <p:par>
                          <p:cTn id="59" fill="hold">
                            <p:stCondLst>
                              <p:cond delay="700"/>
                            </p:stCondLst>
                            <p:childTnLst>
                              <p:par>
                                <p:cTn id="60" presetID="22" presetClass="entr" presetSubtype="2"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600"/>
                                        <p:tgtEl>
                                          <p:spTgt spid="43"/>
                                        </p:tgtEl>
                                      </p:cBhvr>
                                    </p:animEffect>
                                  </p:childTnLst>
                                </p:cTn>
                              </p:par>
                            </p:childTnLst>
                          </p:cTn>
                        </p:par>
                        <p:par>
                          <p:cTn id="63" fill="hold">
                            <p:stCondLst>
                              <p:cond delay="1300"/>
                            </p:stCondLst>
                            <p:childTnLst>
                              <p:par>
                                <p:cTn id="64" presetID="22" presetClass="entr" presetSubtype="1" fill="hold"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up)">
                                      <p:cBhvr>
                                        <p:cTn id="66" dur="350"/>
                                        <p:tgtEl>
                                          <p:spTgt spid="47"/>
                                        </p:tgtEl>
                                      </p:cBhvr>
                                    </p:animEffect>
                                  </p:childTnLst>
                                </p:cTn>
                              </p:par>
                            </p:childTnLst>
                          </p:cTn>
                        </p:par>
                        <p:par>
                          <p:cTn id="67" fill="hold">
                            <p:stCondLst>
                              <p:cond delay="1650"/>
                            </p:stCondLst>
                            <p:childTnLst>
                              <p:par>
                                <p:cTn id="68" presetID="22" presetClass="entr" presetSubtype="8"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hcmmConferenc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2016" id="{9506F7B4-0EAE-7844-A434-588E9A39E8C6}" vid="{7483A78F-33D3-3841-87F8-1388C4E50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B5000B01CE474A844468D02309D233" ma:contentTypeVersion="12" ma:contentTypeDescription="Create a new document." ma:contentTypeScope="" ma:versionID="60e56623f60a9a52ef28ae2d7bff0ebb">
  <xsd:schema xmlns:xsd="http://www.w3.org/2001/XMLSchema" xmlns:xs="http://www.w3.org/2001/XMLSchema" xmlns:p="http://schemas.microsoft.com/office/2006/metadata/properties" xmlns:ns2="acb28051-f2f6-4c2a-b1d1-1e191a1e7810" xmlns:ns3="03a67363-0174-4e84-b0b0-03441103e3b4" targetNamespace="http://schemas.microsoft.com/office/2006/metadata/properties" ma:root="true" ma:fieldsID="68df362c6cc7541d0fc42db59d613a7b" ns2:_="" ns3:_="">
    <xsd:import namespace="acb28051-f2f6-4c2a-b1d1-1e191a1e7810"/>
    <xsd:import namespace="03a67363-0174-4e84-b0b0-03441103e3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EventHashCode" minOccurs="0"/>
                <xsd:element ref="ns2:MediaServiceGenerationTim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8051-f2f6-4c2a-b1d1-1e191a1e78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67363-0174-4e84-b0b0-03441103e3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1D2B5C-C48E-456D-9C9C-92E70507AB5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AE62A03-4274-4002-8DCD-D3C8BA082460}">
  <ds:schemaRefs>
    <ds:schemaRef ds:uri="http://schemas.microsoft.com/sharepoint/v3/contenttype/forms"/>
  </ds:schemaRefs>
</ds:datastoreItem>
</file>

<file path=customXml/itemProps3.xml><?xml version="1.0" encoding="utf-8"?>
<ds:datastoreItem xmlns:ds="http://schemas.openxmlformats.org/officeDocument/2006/customXml" ds:itemID="{CB06D551-DD72-4441-B8F1-9E5BDA802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28051-f2f6-4c2a-b1d1-1e191a1e7810"/>
    <ds:schemaRef ds:uri="03a67363-0174-4e84-b0b0-03441103e3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COL2016</Template>
  <TotalTime>522</TotalTime>
  <Words>2746</Words>
  <Application>Microsoft Office PowerPoint</Application>
  <PresentationFormat>Widescreen</PresentationFormat>
  <Paragraphs>422</Paragraphs>
  <Slides>38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Depot New Rg</vt:lpstr>
      <vt:lpstr>Noto Sans Symbols</vt:lpstr>
      <vt:lpstr>nchcmmConference</vt:lpstr>
      <vt:lpstr>Uncovering the Dark Secrets  of WebADI</vt:lpstr>
      <vt:lpstr>Agenda</vt:lpstr>
      <vt:lpstr>Carlos Urtubia Presales More4apps</vt:lpstr>
      <vt:lpstr>PowerPoint Presentation</vt:lpstr>
      <vt:lpstr>Traditional Approach</vt:lpstr>
      <vt:lpstr>Navigating Forms when entering data</vt:lpstr>
      <vt:lpstr>User Identifies Excel as a solution</vt:lpstr>
      <vt:lpstr>Oracle Solutions</vt:lpstr>
      <vt:lpstr>Seeded WebADI Templates</vt:lpstr>
      <vt:lpstr>Seeded Webadi Templates</vt:lpstr>
      <vt:lpstr>Seeded Webadi Templates</vt:lpstr>
      <vt:lpstr>Projects</vt:lpstr>
      <vt:lpstr>Human Resources</vt:lpstr>
      <vt:lpstr>Manufacturing</vt:lpstr>
      <vt:lpstr>Purchasing</vt:lpstr>
      <vt:lpstr>General Ledger</vt:lpstr>
      <vt:lpstr>eAM</vt:lpstr>
      <vt:lpstr>Advance Pricing</vt:lpstr>
      <vt:lpstr>PowerPoint Presentation</vt:lpstr>
      <vt:lpstr>Seeded WebADI Templates</vt:lpstr>
      <vt:lpstr>Status and Monitoring</vt:lpstr>
      <vt:lpstr>Patches</vt:lpstr>
      <vt:lpstr>WebADI  Custom Development</vt:lpstr>
      <vt:lpstr>Webadi Custom Development</vt:lpstr>
      <vt:lpstr>Webadi Custom Development</vt:lpstr>
      <vt:lpstr>PowerPoint Presentation</vt:lpstr>
      <vt:lpstr>PowerPoint Presentation</vt:lpstr>
      <vt:lpstr>PowerPoint Presentation</vt:lpstr>
      <vt:lpstr>More4apps approach</vt:lpstr>
      <vt:lpstr>More4apps Process Flow</vt:lpstr>
      <vt:lpstr>PowerPoint Presentation</vt:lpstr>
      <vt:lpstr>PowerPoint Presentation</vt:lpstr>
      <vt:lpstr>PowerPoint Presentation</vt:lpstr>
      <vt:lpstr>PowerPoint Presentation</vt:lpstr>
      <vt:lpstr>Status and Monitoring</vt:lpstr>
      <vt:lpstr>PowerPoint Presentation</vt:lpstr>
      <vt:lpstr>PowerPoint Presentation</vt:lpstr>
      <vt:lpstr>Carlos Urtubia Carlos.Urtubia@more4apps.com    http://more4apps.com Twitter @more4apps YouTube LinkedIn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 Papadimitriou</dc:creator>
  <cp:lastModifiedBy>katelyn thomas</cp:lastModifiedBy>
  <cp:revision>64</cp:revision>
  <dcterms:created xsi:type="dcterms:W3CDTF">2016-02-16T15:21:13Z</dcterms:created>
  <dcterms:modified xsi:type="dcterms:W3CDTF">2023-03-22T12:50:20Z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0x01010043B5000B01CE474A844468D02309D233</vt:lpwstr>
  </property>
</Properties>
</file>